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9" r:id="rId3"/>
    <p:sldId id="290" r:id="rId4"/>
    <p:sldId id="291" r:id="rId5"/>
    <p:sldId id="288" r:id="rId6"/>
    <p:sldId id="284" r:id="rId7"/>
    <p:sldId id="257" r:id="rId8"/>
    <p:sldId id="285" r:id="rId9"/>
    <p:sldId id="286" r:id="rId10"/>
    <p:sldId id="258" r:id="rId11"/>
    <p:sldId id="292" r:id="rId12"/>
    <p:sldId id="259" r:id="rId13"/>
    <p:sldId id="293" r:id="rId14"/>
    <p:sldId id="260" r:id="rId15"/>
    <p:sldId id="294" r:id="rId16"/>
    <p:sldId id="261" r:id="rId17"/>
    <p:sldId id="295" r:id="rId18"/>
    <p:sldId id="262" r:id="rId19"/>
    <p:sldId id="296" r:id="rId20"/>
    <p:sldId id="263" r:id="rId21"/>
    <p:sldId id="264" r:id="rId22"/>
    <p:sldId id="265" r:id="rId23"/>
    <p:sldId id="266" r:id="rId24"/>
    <p:sldId id="267" r:id="rId25"/>
    <p:sldId id="268" r:id="rId26"/>
    <p:sldId id="269" r:id="rId27"/>
    <p:sldId id="270" r:id="rId28"/>
    <p:sldId id="271" r:id="rId29"/>
    <p:sldId id="272" r:id="rId30"/>
    <p:sldId id="273" r:id="rId31"/>
    <p:sldId id="274" r:id="rId32"/>
    <p:sldId id="275" r:id="rId33"/>
    <p:sldId id="276" r:id="rId34"/>
    <p:sldId id="277" r:id="rId35"/>
    <p:sldId id="278" r:id="rId36"/>
    <p:sldId id="280" r:id="rId37"/>
    <p:sldId id="281" r:id="rId38"/>
    <p:sldId id="282" r:id="rId39"/>
    <p:sldId id="283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27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5A5606"/>
    <a:srgbClr val="560A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38" autoAdjust="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44FC-52D0-4F0C-9E3D-A17F167FE810}" type="datetimeFigureOut">
              <a:rPr lang="en-US" smtClean="0"/>
              <a:pPr/>
              <a:t>7/2/2025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BB421-E445-4843-B8D4-F838A24DA11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44FC-52D0-4F0C-9E3D-A17F167FE810}" type="datetimeFigureOut">
              <a:rPr lang="en-US" smtClean="0"/>
              <a:pPr/>
              <a:t>7/2/2025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BB421-E445-4843-B8D4-F838A24DA11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44FC-52D0-4F0C-9E3D-A17F167FE810}" type="datetimeFigureOut">
              <a:rPr lang="en-US" smtClean="0"/>
              <a:pPr/>
              <a:t>7/2/2025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BB421-E445-4843-B8D4-F838A24DA11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44FC-52D0-4F0C-9E3D-A17F167FE810}" type="datetimeFigureOut">
              <a:rPr lang="en-US" smtClean="0"/>
              <a:pPr/>
              <a:t>7/2/2025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BB421-E445-4843-B8D4-F838A24DA11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44FC-52D0-4F0C-9E3D-A17F167FE810}" type="datetimeFigureOut">
              <a:rPr lang="en-US" smtClean="0"/>
              <a:pPr/>
              <a:t>7/2/2025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BB421-E445-4843-B8D4-F838A24DA11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44FC-52D0-4F0C-9E3D-A17F167FE810}" type="datetimeFigureOut">
              <a:rPr lang="en-US" smtClean="0"/>
              <a:pPr/>
              <a:t>7/2/2025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BB421-E445-4843-B8D4-F838A24DA11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44FC-52D0-4F0C-9E3D-A17F167FE810}" type="datetimeFigureOut">
              <a:rPr lang="en-US" smtClean="0"/>
              <a:pPr/>
              <a:t>7/2/2025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BB421-E445-4843-B8D4-F838A24DA11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44FC-52D0-4F0C-9E3D-A17F167FE810}" type="datetimeFigureOut">
              <a:rPr lang="en-US" smtClean="0"/>
              <a:pPr/>
              <a:t>7/2/2025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BB421-E445-4843-B8D4-F838A24DA11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44FC-52D0-4F0C-9E3D-A17F167FE810}" type="datetimeFigureOut">
              <a:rPr lang="en-US" smtClean="0"/>
              <a:pPr/>
              <a:t>7/2/2025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BB421-E445-4843-B8D4-F838A24DA11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44FC-52D0-4F0C-9E3D-A17F167FE810}" type="datetimeFigureOut">
              <a:rPr lang="en-US" smtClean="0"/>
              <a:pPr/>
              <a:t>7/2/2025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BB421-E445-4843-B8D4-F838A24DA11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44FC-52D0-4F0C-9E3D-A17F167FE810}" type="datetimeFigureOut">
              <a:rPr lang="en-US" smtClean="0"/>
              <a:pPr/>
              <a:t>7/2/2025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BB421-E445-4843-B8D4-F838A24DA11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F44FC-52D0-4F0C-9E3D-A17F167FE810}" type="datetimeFigureOut">
              <a:rPr lang="en-US" smtClean="0"/>
              <a:pPr/>
              <a:t>7/2/2025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BB421-E445-4843-B8D4-F838A24DA11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6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15.png"/><Relationship Id="rId10" Type="http://schemas.openxmlformats.org/officeDocument/2006/relationships/image" Target="../media/image36.png"/><Relationship Id="rId4" Type="http://schemas.openxmlformats.org/officeDocument/2006/relationships/image" Target="../media/image23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23.png"/><Relationship Id="rId7" Type="http://schemas.openxmlformats.org/officeDocument/2006/relationships/image" Target="../media/image45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1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23.png"/><Relationship Id="rId7" Type="http://schemas.openxmlformats.org/officeDocument/2006/relationships/image" Target="../media/image50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7.png"/><Relationship Id="rId10" Type="http://schemas.openxmlformats.org/officeDocument/2006/relationships/image" Target="../media/image53.png"/><Relationship Id="rId4" Type="http://schemas.openxmlformats.org/officeDocument/2006/relationships/image" Target="../media/image15.png"/><Relationship Id="rId9" Type="http://schemas.openxmlformats.org/officeDocument/2006/relationships/image" Target="../media/image5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3" Type="http://schemas.openxmlformats.org/officeDocument/2006/relationships/image" Target="../media/image79.png"/><Relationship Id="rId7" Type="http://schemas.openxmlformats.org/officeDocument/2006/relationships/image" Target="../media/image74.png"/><Relationship Id="rId12" Type="http://schemas.openxmlformats.org/officeDocument/2006/relationships/image" Target="../media/image87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11" Type="http://schemas.openxmlformats.org/officeDocument/2006/relationships/image" Target="../media/image86.png"/><Relationship Id="rId5" Type="http://schemas.openxmlformats.org/officeDocument/2006/relationships/image" Target="../media/image81.png"/><Relationship Id="rId10" Type="http://schemas.openxmlformats.org/officeDocument/2006/relationships/image" Target="../media/image85.png"/><Relationship Id="rId4" Type="http://schemas.openxmlformats.org/officeDocument/2006/relationships/image" Target="../media/image80.png"/><Relationship Id="rId9" Type="http://schemas.openxmlformats.org/officeDocument/2006/relationships/image" Target="../media/image84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13" Type="http://schemas.openxmlformats.org/officeDocument/2006/relationships/image" Target="../media/image98.png"/><Relationship Id="rId3" Type="http://schemas.openxmlformats.org/officeDocument/2006/relationships/image" Target="../media/image88.png"/><Relationship Id="rId7" Type="http://schemas.openxmlformats.org/officeDocument/2006/relationships/image" Target="../media/image92.png"/><Relationship Id="rId12" Type="http://schemas.openxmlformats.org/officeDocument/2006/relationships/image" Target="../media/image97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11" Type="http://schemas.openxmlformats.org/officeDocument/2006/relationships/image" Target="../media/image96.png"/><Relationship Id="rId5" Type="http://schemas.openxmlformats.org/officeDocument/2006/relationships/image" Target="../media/image90.png"/><Relationship Id="rId15" Type="http://schemas.openxmlformats.org/officeDocument/2006/relationships/image" Target="../media/image100.png"/><Relationship Id="rId10" Type="http://schemas.openxmlformats.org/officeDocument/2006/relationships/image" Target="../media/image95.png"/><Relationship Id="rId4" Type="http://schemas.openxmlformats.org/officeDocument/2006/relationships/image" Target="../media/image89.png"/><Relationship Id="rId9" Type="http://schemas.openxmlformats.org/officeDocument/2006/relationships/image" Target="../media/image94.png"/><Relationship Id="rId14" Type="http://schemas.openxmlformats.org/officeDocument/2006/relationships/image" Target="../media/image99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png"/><Relationship Id="rId7" Type="http://schemas.openxmlformats.org/officeDocument/2006/relationships/image" Target="../media/image109.png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8.png"/><Relationship Id="rId5" Type="http://schemas.openxmlformats.org/officeDocument/2006/relationships/image" Target="../media/image107.png"/><Relationship Id="rId4" Type="http://schemas.openxmlformats.org/officeDocument/2006/relationships/image" Target="../media/image10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2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3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15.png"/><Relationship Id="rId9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endParaRPr lang="en-IN" sz="1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1" name="Content Placeholder 10" descr="Related image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n-IN" sz="1600" b="1" dirty="0"/>
              <a:t>                 Method :</a:t>
            </a:r>
            <a:br>
              <a:rPr lang="en-IN" sz="1600" dirty="0"/>
            </a:br>
            <a:r>
              <a:rPr lang="en-IN" sz="1600" dirty="0"/>
              <a:t>                   If the equation M(</a:t>
            </a:r>
            <a:r>
              <a:rPr lang="en-IN" sz="1600" dirty="0" err="1"/>
              <a:t>x,y</a:t>
            </a:r>
            <a:r>
              <a:rPr lang="en-IN" sz="1600" dirty="0"/>
              <a:t>)</a:t>
            </a:r>
            <a:r>
              <a:rPr lang="en-IN" sz="1600" dirty="0" err="1"/>
              <a:t>dx</a:t>
            </a:r>
            <a:r>
              <a:rPr lang="en-IN" sz="1600" dirty="0"/>
              <a:t> + N(</a:t>
            </a:r>
            <a:r>
              <a:rPr lang="en-IN" sz="1600" dirty="0" err="1"/>
              <a:t>x,y</a:t>
            </a:r>
            <a:r>
              <a:rPr lang="en-IN" sz="1600" dirty="0"/>
              <a:t>)</a:t>
            </a:r>
            <a:r>
              <a:rPr lang="en-IN" sz="1600" dirty="0" err="1"/>
              <a:t>dy</a:t>
            </a:r>
            <a:r>
              <a:rPr lang="en-IN" sz="1600" dirty="0"/>
              <a:t> = 0 is of the form </a:t>
            </a:r>
            <a:r>
              <a:rPr lang="en-IN" sz="1600" b="1" dirty="0"/>
              <a:t>y f(</a:t>
            </a:r>
            <a:r>
              <a:rPr lang="en-IN" sz="1600" b="1" dirty="0" err="1"/>
              <a:t>x,y</a:t>
            </a:r>
            <a:r>
              <a:rPr lang="en-IN" sz="1600" b="1" dirty="0"/>
              <a:t>)</a:t>
            </a:r>
            <a:r>
              <a:rPr lang="en-IN" sz="1600" b="1" dirty="0" err="1"/>
              <a:t>dx</a:t>
            </a:r>
            <a:r>
              <a:rPr lang="en-IN" sz="1600" b="1" dirty="0"/>
              <a:t> + x g(</a:t>
            </a:r>
            <a:r>
              <a:rPr lang="en-IN" sz="1600" b="1" dirty="0" err="1"/>
              <a:t>x,y</a:t>
            </a:r>
            <a:r>
              <a:rPr lang="en-IN" sz="1600" b="1" dirty="0"/>
              <a:t>) </a:t>
            </a:r>
            <a:r>
              <a:rPr lang="en-IN" sz="1600" b="1" dirty="0" err="1"/>
              <a:t>dy</a:t>
            </a:r>
            <a:r>
              <a:rPr lang="en-IN" sz="1600" b="1" dirty="0"/>
              <a:t> = 0</a:t>
            </a:r>
            <a:r>
              <a:rPr lang="en-IN" sz="1600" dirty="0"/>
              <a:t> and </a:t>
            </a:r>
            <a:r>
              <a:rPr lang="en-IN" sz="1600" b="1" dirty="0" err="1"/>
              <a:t>Mx</a:t>
            </a:r>
            <a:r>
              <a:rPr lang="en-IN" sz="1600" b="1" dirty="0"/>
              <a:t> - </a:t>
            </a:r>
            <a:r>
              <a:rPr lang="en-IN" sz="1600" b="1" dirty="0" err="1"/>
              <a:t>Ny</a:t>
            </a:r>
            <a:r>
              <a:rPr lang="en-IN" sz="1600" b="1" dirty="0"/>
              <a:t> ǂ 0</a:t>
            </a:r>
            <a:r>
              <a:rPr lang="en-IN" sz="1600" dirty="0"/>
              <a:t> then        </a:t>
            </a:r>
            <a:br>
              <a:rPr lang="en-IN" sz="1600" dirty="0"/>
            </a:br>
            <a:r>
              <a:rPr lang="en-IN" sz="1600" dirty="0"/>
              <a:t>                  is an integrating </a:t>
            </a:r>
            <a:r>
              <a:rPr lang="en-IN" sz="1800" dirty="0"/>
              <a:t>factor</a:t>
            </a:r>
            <a:r>
              <a:rPr lang="en-IN" sz="1600" dirty="0"/>
              <a:t> of M </a:t>
            </a:r>
            <a:r>
              <a:rPr lang="en-IN" sz="1600" dirty="0" err="1"/>
              <a:t>dx</a:t>
            </a:r>
            <a:r>
              <a:rPr lang="en-IN" sz="1600" dirty="0"/>
              <a:t> + N </a:t>
            </a:r>
            <a:r>
              <a:rPr lang="en-IN" sz="1600" dirty="0" err="1"/>
              <a:t>dy</a:t>
            </a:r>
            <a:r>
              <a:rPr lang="en-IN" sz="1600" dirty="0"/>
              <a:t> = 0.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1600" b="1" dirty="0"/>
              <a:t>Working Rule :</a:t>
            </a:r>
            <a:endParaRPr lang="en-IN" sz="1600" dirty="0"/>
          </a:p>
          <a:p>
            <a:r>
              <a:rPr lang="en-IN" sz="1600" dirty="0"/>
              <a:t> General equation  M </a:t>
            </a:r>
            <a:r>
              <a:rPr lang="en-IN" sz="1600" dirty="0" err="1"/>
              <a:t>dx</a:t>
            </a:r>
            <a:r>
              <a:rPr lang="en-IN" sz="1600" dirty="0"/>
              <a:t> + N </a:t>
            </a:r>
            <a:r>
              <a:rPr lang="en-IN" sz="1600" dirty="0" err="1"/>
              <a:t>dy</a:t>
            </a:r>
            <a:r>
              <a:rPr lang="en-IN" sz="1600" dirty="0"/>
              <a:t> = 0......... (1).</a:t>
            </a:r>
          </a:p>
          <a:p>
            <a:endParaRPr lang="en-IN" sz="1600" dirty="0"/>
          </a:p>
          <a:p>
            <a:pPr lvl="0"/>
            <a:r>
              <a:rPr lang="en-IN" sz="1600" dirty="0"/>
              <a:t>Observe        ǂ         . So equation (1) is not exact.</a:t>
            </a:r>
          </a:p>
          <a:p>
            <a:pPr lvl="0"/>
            <a:endParaRPr lang="en-IN" sz="1600" dirty="0"/>
          </a:p>
          <a:p>
            <a:pPr lvl="0"/>
            <a:r>
              <a:rPr lang="en-IN" sz="1600" dirty="0"/>
              <a:t>Observe (1) is of the form   </a:t>
            </a:r>
            <a:r>
              <a:rPr lang="en-IN" sz="1600" b="1" dirty="0"/>
              <a:t>y f(</a:t>
            </a:r>
            <a:r>
              <a:rPr lang="en-IN" sz="1600" b="1" dirty="0" err="1"/>
              <a:t>x,y</a:t>
            </a:r>
            <a:r>
              <a:rPr lang="en-IN" sz="1600" b="1" dirty="0"/>
              <a:t>)</a:t>
            </a:r>
            <a:r>
              <a:rPr lang="en-IN" sz="1600" b="1" dirty="0" err="1"/>
              <a:t>dx</a:t>
            </a:r>
            <a:r>
              <a:rPr lang="en-IN" sz="1600" b="1" dirty="0"/>
              <a:t> + x g(</a:t>
            </a:r>
            <a:r>
              <a:rPr lang="en-IN" sz="1600" b="1" dirty="0" err="1"/>
              <a:t>x,y</a:t>
            </a:r>
            <a:r>
              <a:rPr lang="en-IN" sz="1600" b="1" dirty="0"/>
              <a:t>) </a:t>
            </a:r>
            <a:r>
              <a:rPr lang="en-IN" sz="1600" b="1" dirty="0" err="1"/>
              <a:t>dy</a:t>
            </a:r>
            <a:r>
              <a:rPr lang="en-IN" sz="1600" b="1" dirty="0"/>
              <a:t> = 0</a:t>
            </a:r>
          </a:p>
          <a:p>
            <a:pPr lvl="0">
              <a:buNone/>
            </a:pPr>
            <a:endParaRPr lang="en-IN" sz="1600" dirty="0"/>
          </a:p>
          <a:p>
            <a:pPr lvl="0"/>
            <a:r>
              <a:rPr lang="en-IN" sz="1600" dirty="0"/>
              <a:t>Find </a:t>
            </a:r>
            <a:r>
              <a:rPr lang="en-IN" sz="1600" dirty="0" err="1"/>
              <a:t>Mx</a:t>
            </a:r>
            <a:r>
              <a:rPr lang="en-IN" sz="1600" dirty="0"/>
              <a:t> - </a:t>
            </a:r>
            <a:r>
              <a:rPr lang="en-IN" sz="1600" dirty="0" err="1"/>
              <a:t>Ny</a:t>
            </a:r>
            <a:r>
              <a:rPr lang="en-IN" sz="1600" dirty="0"/>
              <a:t> and observe it ǂ0 . Then                is an I.F of (1).</a:t>
            </a:r>
          </a:p>
          <a:p>
            <a:pPr lvl="0"/>
            <a:endParaRPr lang="en-IN" sz="1600" dirty="0"/>
          </a:p>
          <a:p>
            <a:pPr lvl="0"/>
            <a:r>
              <a:rPr lang="en-IN" sz="1600" dirty="0"/>
              <a:t>Multiply (1) with I.F to transform it into an exact of (1), M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dx</a:t>
            </a:r>
            <a:r>
              <a:rPr lang="en-IN" sz="1600" dirty="0"/>
              <a:t> + N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dy</a:t>
            </a:r>
            <a:r>
              <a:rPr lang="en-IN" sz="1600" dirty="0"/>
              <a:t> = 0 .........(2)</a:t>
            </a:r>
          </a:p>
          <a:p>
            <a:pPr lvl="0"/>
            <a:endParaRPr lang="en-IN" sz="1600" dirty="0"/>
          </a:p>
          <a:p>
            <a:pPr lvl="0"/>
            <a:r>
              <a:rPr lang="en-IN" sz="1600" dirty="0"/>
              <a:t>Solve (2) to get the general solution of (1).</a:t>
            </a:r>
          </a:p>
          <a:p>
            <a:pPr lvl="0"/>
            <a:endParaRPr lang="en-IN" sz="1600" dirty="0"/>
          </a:p>
          <a:p>
            <a:endParaRPr lang="en-IN" sz="1600" dirty="0"/>
          </a:p>
          <a:p>
            <a:pPr>
              <a:buNone/>
            </a:pPr>
            <a:endParaRPr lang="en-IN" sz="1600" dirty="0">
              <a:latin typeface="+mj-lt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357166"/>
            <a:ext cx="581025" cy="400050"/>
          </a:xfrm>
          <a:prstGeom prst="rect">
            <a:avLst/>
          </a:prstGeom>
          <a:noFill/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1000108"/>
            <a:ext cx="581025" cy="400050"/>
          </a:xfrm>
          <a:prstGeom prst="rect">
            <a:avLst/>
          </a:prstGeom>
          <a:noFill/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2500306"/>
            <a:ext cx="219075" cy="409575"/>
          </a:xfrm>
          <a:prstGeom prst="rect">
            <a:avLst/>
          </a:prstGeom>
          <a:noFill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2500306"/>
            <a:ext cx="190500" cy="371475"/>
          </a:xfrm>
          <a:prstGeom prst="rect">
            <a:avLst/>
          </a:prstGeom>
          <a:noFill/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3643314"/>
            <a:ext cx="581025" cy="400050"/>
          </a:xfrm>
          <a:prstGeom prst="rect">
            <a:avLst/>
          </a:prstGeom>
          <a:noFill/>
        </p:spPr>
      </p:pic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</p:spTree>
  </p:cSld>
  <p:clrMapOvr>
    <a:masterClrMapping/>
  </p:clrMapOvr>
  <p:transition>
    <p:newsfla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500066"/>
          </a:xfrm>
        </p:spPr>
        <p:txBody>
          <a:bodyPr>
            <a:normAutofit fontScale="90000"/>
          </a:bodyPr>
          <a:lstStyle/>
          <a:p>
            <a:pPr algn="l"/>
            <a:r>
              <a:rPr lang="en-IN" sz="2000" dirty="0"/>
              <a:t>Ex :   y(1+xy)</a:t>
            </a:r>
            <a:r>
              <a:rPr lang="en-IN" sz="2000" dirty="0" err="1"/>
              <a:t>dx</a:t>
            </a:r>
            <a:r>
              <a:rPr lang="en-IN" sz="2000" dirty="0"/>
              <a:t> + x(1-xy)</a:t>
            </a:r>
            <a:r>
              <a:rPr lang="en-IN" sz="2000" dirty="0" err="1"/>
              <a:t>dy</a:t>
            </a:r>
            <a:r>
              <a:rPr lang="en-IN" sz="2000" dirty="0"/>
              <a:t> = 0.</a:t>
            </a:r>
            <a:br>
              <a:rPr lang="en-IN" sz="2000" dirty="0"/>
            </a:br>
            <a:endParaRPr lang="en-IN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1600" dirty="0"/>
              <a:t>Sol:  Given Equation    y(1+xy)</a:t>
            </a:r>
            <a:r>
              <a:rPr lang="en-IN" sz="1600" dirty="0" err="1"/>
              <a:t>dx</a:t>
            </a:r>
            <a:r>
              <a:rPr lang="en-IN" sz="1600" dirty="0"/>
              <a:t> + x(1-xy)</a:t>
            </a:r>
            <a:r>
              <a:rPr lang="en-IN" sz="1600" dirty="0" err="1"/>
              <a:t>dy</a:t>
            </a:r>
            <a:r>
              <a:rPr lang="en-IN" sz="1600" dirty="0"/>
              <a:t> = 0.    .........(1)</a:t>
            </a:r>
          </a:p>
          <a:p>
            <a:pPr>
              <a:buNone/>
            </a:pPr>
            <a:r>
              <a:rPr lang="en-IN" sz="1600" dirty="0"/>
              <a:t>Equation is of the form </a:t>
            </a:r>
            <a:r>
              <a:rPr lang="en-IN" sz="1600" dirty="0" err="1"/>
              <a:t>Mdx</a:t>
            </a:r>
            <a:r>
              <a:rPr lang="en-IN" sz="1600" dirty="0"/>
              <a:t> + </a:t>
            </a:r>
            <a:r>
              <a:rPr lang="en-IN" sz="1600" dirty="0" err="1"/>
              <a:t>Ndy</a:t>
            </a:r>
            <a:r>
              <a:rPr lang="en-IN" sz="1600" dirty="0"/>
              <a:t> = 0 where M = y(1+xy)  and N = x(1-xy)</a:t>
            </a:r>
          </a:p>
          <a:p>
            <a:pPr>
              <a:buNone/>
            </a:pPr>
            <a:r>
              <a:rPr lang="en-IN" sz="1600" dirty="0"/>
              <a:t>Now          = 1+2xy    and          = 1-2xy </a:t>
            </a:r>
          </a:p>
          <a:p>
            <a:pPr>
              <a:buNone/>
            </a:pPr>
            <a:endParaRPr lang="en-IN" sz="1600" dirty="0"/>
          </a:p>
          <a:p>
            <a:pPr>
              <a:buNone/>
            </a:pPr>
            <a:r>
              <a:rPr lang="en-IN" sz="1600" dirty="0"/>
              <a:t>  Therefore                             equation (1) is not exact equation .</a:t>
            </a:r>
          </a:p>
          <a:p>
            <a:pPr>
              <a:buNone/>
            </a:pPr>
            <a:r>
              <a:rPr lang="en-IN" sz="1600" dirty="0"/>
              <a:t>But equation (1) is of the form </a:t>
            </a:r>
            <a:r>
              <a:rPr lang="en-IN" sz="1600" b="1" dirty="0"/>
              <a:t>y f(</a:t>
            </a:r>
            <a:r>
              <a:rPr lang="en-IN" sz="1600" b="1" dirty="0" err="1"/>
              <a:t>x,y</a:t>
            </a:r>
            <a:r>
              <a:rPr lang="en-IN" sz="1600" b="1" dirty="0"/>
              <a:t>)</a:t>
            </a:r>
            <a:r>
              <a:rPr lang="en-IN" sz="1600" b="1" dirty="0" err="1"/>
              <a:t>dx</a:t>
            </a:r>
            <a:r>
              <a:rPr lang="en-IN" sz="1600" b="1" dirty="0"/>
              <a:t> + x g(</a:t>
            </a:r>
            <a:r>
              <a:rPr lang="en-IN" sz="1600" b="1" dirty="0" err="1"/>
              <a:t>x,y</a:t>
            </a:r>
            <a:r>
              <a:rPr lang="en-IN" sz="1600" b="1" dirty="0"/>
              <a:t>) </a:t>
            </a:r>
            <a:r>
              <a:rPr lang="en-IN" sz="1600" b="1" dirty="0" err="1"/>
              <a:t>dy</a:t>
            </a:r>
            <a:r>
              <a:rPr lang="en-IN" sz="1600" b="1" dirty="0"/>
              <a:t> = 0</a:t>
            </a:r>
            <a:r>
              <a:rPr lang="en-IN" sz="1600" dirty="0"/>
              <a:t> </a:t>
            </a:r>
          </a:p>
          <a:p>
            <a:pPr>
              <a:buNone/>
            </a:pPr>
            <a:r>
              <a:rPr lang="en-IN" sz="1600" dirty="0"/>
              <a:t> Now </a:t>
            </a:r>
            <a:r>
              <a:rPr lang="en-IN" sz="1600" dirty="0" err="1"/>
              <a:t>Mx-Ny</a:t>
            </a:r>
            <a:r>
              <a:rPr lang="en-IN" sz="1600" dirty="0"/>
              <a:t> = Xy+x</a:t>
            </a:r>
            <a:r>
              <a:rPr lang="en-IN" sz="1600" baseline="30000" dirty="0"/>
              <a:t>2</a:t>
            </a:r>
            <a:r>
              <a:rPr lang="en-IN" sz="1600" dirty="0"/>
              <a:t>y</a:t>
            </a:r>
            <a:r>
              <a:rPr lang="en-IN" sz="1600" baseline="30000" dirty="0"/>
              <a:t>2</a:t>
            </a:r>
            <a:r>
              <a:rPr lang="en-IN" sz="1600" dirty="0"/>
              <a:t>-xy+x</a:t>
            </a:r>
            <a:r>
              <a:rPr lang="en-IN" sz="1600" baseline="30000" dirty="0"/>
              <a:t>2</a:t>
            </a:r>
            <a:r>
              <a:rPr lang="en-IN" sz="1600" dirty="0"/>
              <a:t>y</a:t>
            </a:r>
            <a:r>
              <a:rPr lang="en-IN" sz="1600" baseline="30000" dirty="0"/>
              <a:t>2 </a:t>
            </a:r>
            <a:r>
              <a:rPr lang="en-IN" sz="1600" dirty="0"/>
              <a:t>ǂ 0</a:t>
            </a:r>
          </a:p>
          <a:p>
            <a:pPr>
              <a:buNone/>
            </a:pPr>
            <a:r>
              <a:rPr lang="en-IN" sz="1600" dirty="0"/>
              <a:t>So  I.F =                 =           </a:t>
            </a:r>
          </a:p>
          <a:p>
            <a:pPr>
              <a:buNone/>
            </a:pPr>
            <a:r>
              <a:rPr lang="en-IN" sz="1600" dirty="0"/>
              <a:t>Multiplying equation (1) with I.F we get                                                       ............(2)</a:t>
            </a:r>
          </a:p>
          <a:p>
            <a:pPr>
              <a:buNone/>
            </a:pPr>
            <a:r>
              <a:rPr lang="en-IN" sz="1600" dirty="0"/>
              <a:t>where M</a:t>
            </a:r>
            <a:r>
              <a:rPr lang="en-IN" sz="1600" baseline="-25000" dirty="0"/>
              <a:t>1</a:t>
            </a:r>
            <a:r>
              <a:rPr lang="en-IN" sz="1600" dirty="0"/>
              <a:t>=                    and  N</a:t>
            </a:r>
            <a:r>
              <a:rPr lang="en-IN" sz="1600" baseline="-25000" dirty="0"/>
              <a:t>1</a:t>
            </a:r>
            <a:r>
              <a:rPr lang="en-IN" sz="1600" dirty="0"/>
              <a:t>=  </a:t>
            </a:r>
          </a:p>
          <a:p>
            <a:pPr>
              <a:buNone/>
            </a:pPr>
            <a:r>
              <a:rPr lang="en-IN" sz="1600" dirty="0"/>
              <a:t> Clearly equation (2) is an exact equation since </a:t>
            </a:r>
          </a:p>
          <a:p>
            <a:pPr lvl="0">
              <a:buNone/>
            </a:pPr>
            <a:r>
              <a:rPr lang="en-IN" sz="1600" dirty="0"/>
              <a:t>i) Integrating M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w.r.t</a:t>
            </a:r>
            <a:r>
              <a:rPr lang="en-IN" sz="1600" dirty="0"/>
              <a:t>. x , treating y as </a:t>
            </a:r>
            <a:r>
              <a:rPr lang="en-IN" sz="1600" dirty="0" err="1"/>
              <a:t>constent</a:t>
            </a:r>
            <a:endParaRPr lang="en-IN" sz="1600" dirty="0"/>
          </a:p>
          <a:p>
            <a:pPr lvl="0">
              <a:buNone/>
            </a:pPr>
            <a:r>
              <a:rPr lang="en-IN" sz="1600" dirty="0"/>
              <a:t>      =&gt; ʃ M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dx</a:t>
            </a:r>
            <a:r>
              <a:rPr lang="en-IN" sz="1600" dirty="0"/>
              <a:t> = ʃ                   </a:t>
            </a:r>
            <a:r>
              <a:rPr lang="en-IN" sz="1600" dirty="0" err="1"/>
              <a:t>dx</a:t>
            </a:r>
            <a:r>
              <a:rPr lang="en-IN" sz="1600" dirty="0"/>
              <a:t> =    </a:t>
            </a:r>
          </a:p>
          <a:p>
            <a:pPr lvl="0">
              <a:buNone/>
            </a:pPr>
            <a:r>
              <a:rPr lang="en-IN" sz="1600" dirty="0"/>
              <a:t>ii) ʃ( terms of N</a:t>
            </a:r>
            <a:r>
              <a:rPr lang="en-IN" sz="1600" baseline="-25000" dirty="0"/>
              <a:t>1</a:t>
            </a:r>
            <a:r>
              <a:rPr lang="en-IN" sz="1600" dirty="0"/>
              <a:t> not containing x ) </a:t>
            </a:r>
            <a:r>
              <a:rPr lang="en-IN" sz="1600" dirty="0" err="1"/>
              <a:t>dy</a:t>
            </a:r>
            <a:r>
              <a:rPr lang="en-IN" sz="1600" dirty="0"/>
              <a:t> = ʃ        </a:t>
            </a:r>
            <a:r>
              <a:rPr lang="en-IN" sz="1600" dirty="0" err="1"/>
              <a:t>dy</a:t>
            </a:r>
            <a:r>
              <a:rPr lang="en-IN" sz="1600" dirty="0"/>
              <a:t>  =  -</a:t>
            </a:r>
          </a:p>
          <a:p>
            <a:pPr>
              <a:buNone/>
            </a:pPr>
            <a:r>
              <a:rPr lang="en-IN" sz="1600" dirty="0"/>
              <a:t>The general solution of the given equation is </a:t>
            </a:r>
          </a:p>
          <a:p>
            <a:pPr>
              <a:buNone/>
            </a:pPr>
            <a:r>
              <a:rPr lang="en-IN" sz="1600" dirty="0"/>
              <a:t> ʃ M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dx</a:t>
            </a:r>
            <a:r>
              <a:rPr lang="en-IN" sz="1600" dirty="0"/>
              <a:t> + ʃ( terms of N</a:t>
            </a:r>
            <a:r>
              <a:rPr lang="en-IN" sz="1600" baseline="-25000" dirty="0"/>
              <a:t>1</a:t>
            </a:r>
            <a:r>
              <a:rPr lang="en-IN" sz="1600" dirty="0"/>
              <a:t> not containing x ) </a:t>
            </a:r>
            <a:r>
              <a:rPr lang="en-IN" sz="1600" dirty="0" err="1"/>
              <a:t>dy</a:t>
            </a:r>
            <a:r>
              <a:rPr lang="en-IN" sz="1600" dirty="0"/>
              <a:t> = c =&gt;                       -           = c  </a:t>
            </a:r>
          </a:p>
          <a:p>
            <a:pPr>
              <a:buNone/>
            </a:pPr>
            <a:r>
              <a:rPr lang="en-IN" sz="1600" dirty="0"/>
              <a:t>  </a:t>
            </a:r>
            <a:br>
              <a:rPr lang="en-IN" sz="1600" dirty="0"/>
            </a:br>
            <a:endParaRPr lang="en-IN" sz="1600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1500174"/>
            <a:ext cx="219075" cy="409575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1500174"/>
            <a:ext cx="190500" cy="371475"/>
          </a:xfrm>
          <a:prstGeom prst="rect">
            <a:avLst/>
          </a:prstGeom>
          <a:noFill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2000240"/>
            <a:ext cx="714375" cy="409575"/>
          </a:xfrm>
          <a:prstGeom prst="rect">
            <a:avLst/>
          </a:prstGeom>
          <a:noFill/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2071678"/>
            <a:ext cx="204788" cy="321810"/>
          </a:xfrm>
          <a:prstGeom prst="rect">
            <a:avLst/>
          </a:prstGeom>
          <a:noFill/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2928934"/>
            <a:ext cx="581025" cy="4000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2928934"/>
            <a:ext cx="371475" cy="371475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3500438"/>
            <a:ext cx="762000" cy="371475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3786190"/>
            <a:ext cx="1228725" cy="371475"/>
          </a:xfrm>
          <a:prstGeom prst="rect">
            <a:avLst/>
          </a:prstGeom>
          <a:noFill/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4429132"/>
            <a:ext cx="762000" cy="371475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3214686"/>
            <a:ext cx="2324100" cy="371475"/>
          </a:xfrm>
          <a:prstGeom prst="rect">
            <a:avLst/>
          </a:prstGeom>
          <a:noFill/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3500438"/>
            <a:ext cx="771525" cy="371475"/>
          </a:xfrm>
          <a:prstGeom prst="rect">
            <a:avLst/>
          </a:prstGeom>
          <a:noFill/>
        </p:spPr>
      </p:pic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4714884"/>
            <a:ext cx="285750" cy="371475"/>
          </a:xfrm>
          <a:prstGeom prst="rect">
            <a:avLst/>
          </a:prstGeom>
          <a:noFill/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4357694"/>
            <a:ext cx="904875" cy="371475"/>
          </a:xfrm>
          <a:prstGeom prst="rect">
            <a:avLst/>
          </a:prstGeom>
          <a:noFill/>
        </p:spPr>
      </p:pic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4714884"/>
            <a:ext cx="381000" cy="342900"/>
          </a:xfrm>
          <a:prstGeom prst="rect">
            <a:avLst/>
          </a:prstGeom>
          <a:noFill/>
        </p:spPr>
      </p:pic>
      <p:pic>
        <p:nvPicPr>
          <p:cNvPr id="35" name="Picture 17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5286388"/>
            <a:ext cx="904875" cy="371475"/>
          </a:xfrm>
          <a:prstGeom prst="rect">
            <a:avLst/>
          </a:prstGeom>
          <a:noFill/>
        </p:spPr>
      </p:pic>
      <p:pic>
        <p:nvPicPr>
          <p:cNvPr id="36" name="Picture 21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5286388"/>
            <a:ext cx="381000" cy="342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571636"/>
          </a:xfrm>
        </p:spPr>
        <p:txBody>
          <a:bodyPr>
            <a:noAutofit/>
          </a:bodyPr>
          <a:lstStyle/>
          <a:p>
            <a:pPr algn="l"/>
            <a:br>
              <a:rPr lang="en-IN" sz="1600" b="1" dirty="0"/>
            </a:br>
            <a:br>
              <a:rPr lang="en-IN" sz="1600" b="1" dirty="0"/>
            </a:br>
            <a:br>
              <a:rPr lang="en-IN" sz="1600" b="1" dirty="0"/>
            </a:br>
            <a:br>
              <a:rPr lang="en-IN" sz="1600" b="1" dirty="0"/>
            </a:br>
            <a:br>
              <a:rPr lang="en-IN" sz="1600" b="1" dirty="0"/>
            </a:br>
            <a:br>
              <a:rPr lang="en-IN" sz="1600" b="1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1434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IN" sz="1600" b="1" dirty="0"/>
              <a:t>Working Rule :</a:t>
            </a:r>
            <a:br>
              <a:rPr lang="en-IN" sz="1600" dirty="0"/>
            </a:br>
            <a:r>
              <a:rPr lang="en-IN" sz="1600" dirty="0"/>
              <a:t> </a:t>
            </a:r>
          </a:p>
          <a:p>
            <a:pPr>
              <a:buNone/>
            </a:pPr>
            <a:r>
              <a:rPr lang="en-IN" sz="1600" dirty="0"/>
              <a:t>   General equation  M </a:t>
            </a:r>
            <a:r>
              <a:rPr lang="en-IN" sz="1600" dirty="0" err="1"/>
              <a:t>dx</a:t>
            </a:r>
            <a:r>
              <a:rPr lang="en-IN" sz="1600" dirty="0"/>
              <a:t> + N </a:t>
            </a:r>
            <a:r>
              <a:rPr lang="en-IN" sz="1600" dirty="0" err="1"/>
              <a:t>dy</a:t>
            </a:r>
            <a:r>
              <a:rPr lang="en-IN" sz="1600" dirty="0"/>
              <a:t> = 0......... (1).</a:t>
            </a:r>
          </a:p>
          <a:p>
            <a:endParaRPr lang="en-IN" sz="1600" dirty="0"/>
          </a:p>
          <a:p>
            <a:pPr lvl="0"/>
            <a:r>
              <a:rPr lang="en-IN" sz="1600" dirty="0"/>
              <a:t>Observe        ǂ        . So equation (1) is not exact.</a:t>
            </a:r>
          </a:p>
          <a:p>
            <a:pPr lvl="0"/>
            <a:endParaRPr lang="en-IN" sz="1600" dirty="0"/>
          </a:p>
          <a:p>
            <a:pPr lvl="0"/>
            <a:r>
              <a:rPr lang="en-IN" sz="1600" dirty="0"/>
              <a:t>Find                         and observe it as a function of x alone = f(x) or a real constant.</a:t>
            </a:r>
          </a:p>
          <a:p>
            <a:pPr lvl="0">
              <a:buNone/>
            </a:pPr>
            <a:endParaRPr lang="en-IN" sz="1600" dirty="0"/>
          </a:p>
          <a:p>
            <a:pPr lvl="0"/>
            <a:r>
              <a:rPr lang="en-IN" sz="1600" dirty="0"/>
              <a:t>Then </a:t>
            </a:r>
            <a:r>
              <a:rPr lang="en-IN" sz="1600" b="1" dirty="0" err="1"/>
              <a:t>e</a:t>
            </a:r>
            <a:r>
              <a:rPr lang="en-IN" sz="1600" b="1" baseline="30000" dirty="0" err="1"/>
              <a:t>ʃ</a:t>
            </a:r>
            <a:r>
              <a:rPr lang="en-IN" sz="1600" b="1" baseline="30000" dirty="0"/>
              <a:t> f(x) </a:t>
            </a:r>
            <a:r>
              <a:rPr lang="en-IN" sz="1600" b="1" baseline="30000" dirty="0" err="1"/>
              <a:t>dx</a:t>
            </a:r>
            <a:r>
              <a:rPr lang="en-IN" sz="1600" b="1" baseline="30000" dirty="0"/>
              <a:t> </a:t>
            </a:r>
            <a:r>
              <a:rPr lang="en-IN" sz="1600" b="1" dirty="0"/>
              <a:t> or </a:t>
            </a:r>
            <a:r>
              <a:rPr lang="en-IN" sz="1600" b="1" dirty="0" err="1"/>
              <a:t>e</a:t>
            </a:r>
            <a:r>
              <a:rPr lang="en-IN" sz="1600" b="1" baseline="30000" dirty="0" err="1"/>
              <a:t>ʃk</a:t>
            </a:r>
            <a:r>
              <a:rPr lang="en-IN" sz="1600" b="1" baseline="30000" dirty="0"/>
              <a:t> </a:t>
            </a:r>
            <a:r>
              <a:rPr lang="en-IN" sz="1600" b="1" baseline="30000" dirty="0" err="1"/>
              <a:t>dx</a:t>
            </a:r>
            <a:r>
              <a:rPr lang="en-IN" sz="1600" dirty="0"/>
              <a:t> is an integrating of M </a:t>
            </a:r>
            <a:r>
              <a:rPr lang="en-IN" sz="1600" dirty="0" err="1"/>
              <a:t>dx</a:t>
            </a:r>
            <a:r>
              <a:rPr lang="en-IN" sz="1600" dirty="0"/>
              <a:t> + N </a:t>
            </a:r>
            <a:r>
              <a:rPr lang="en-IN" sz="1600" dirty="0" err="1"/>
              <a:t>dy</a:t>
            </a:r>
            <a:r>
              <a:rPr lang="en-IN" sz="1600" dirty="0"/>
              <a:t> = 0.</a:t>
            </a:r>
          </a:p>
          <a:p>
            <a:pPr lvl="0">
              <a:buNone/>
            </a:pPr>
            <a:endParaRPr lang="en-IN" sz="1600" dirty="0"/>
          </a:p>
          <a:p>
            <a:pPr lvl="0"/>
            <a:r>
              <a:rPr lang="en-IN" sz="1600" dirty="0"/>
              <a:t>Multiply (1) with I.F to transform it into an exact of (1), M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dx</a:t>
            </a:r>
            <a:r>
              <a:rPr lang="en-IN" sz="1600" dirty="0"/>
              <a:t> + N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dy</a:t>
            </a:r>
            <a:r>
              <a:rPr lang="en-IN" sz="1600" dirty="0"/>
              <a:t> = 0 .........(2)</a:t>
            </a:r>
          </a:p>
          <a:p>
            <a:pPr lvl="0">
              <a:buNone/>
            </a:pPr>
            <a:endParaRPr lang="en-IN" sz="1600" dirty="0"/>
          </a:p>
          <a:p>
            <a:pPr lvl="0"/>
            <a:r>
              <a:rPr lang="en-IN" sz="1600" dirty="0"/>
              <a:t>Solve (2) to get the general solution of (1).</a:t>
            </a:r>
          </a:p>
          <a:p>
            <a:pPr lvl="0">
              <a:buNone/>
            </a:pPr>
            <a:endParaRPr lang="en-IN" sz="1600" dirty="0"/>
          </a:p>
          <a:p>
            <a:r>
              <a:rPr lang="en-IN" sz="1600" dirty="0"/>
              <a:t>Ex :   (x</a:t>
            </a:r>
            <a:r>
              <a:rPr lang="en-IN" sz="1600" baseline="30000" dirty="0"/>
              <a:t>2</a:t>
            </a:r>
            <a:r>
              <a:rPr lang="en-IN" sz="1600" dirty="0"/>
              <a:t>+y</a:t>
            </a:r>
            <a:r>
              <a:rPr lang="en-IN" sz="1600" baseline="30000" dirty="0"/>
              <a:t>2</a:t>
            </a:r>
            <a:r>
              <a:rPr lang="en-IN" sz="1600" dirty="0"/>
              <a:t>+2x)</a:t>
            </a:r>
            <a:r>
              <a:rPr lang="en-IN" sz="1600" dirty="0" err="1"/>
              <a:t>dx</a:t>
            </a:r>
            <a:r>
              <a:rPr lang="en-IN" sz="1600" dirty="0"/>
              <a:t> + 2ydy = 0.</a:t>
            </a:r>
          </a:p>
          <a:p>
            <a:endParaRPr lang="en-IN" sz="1600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3214686"/>
            <a:ext cx="219075" cy="409575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3214686"/>
            <a:ext cx="190500" cy="371475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3786190"/>
            <a:ext cx="1047750" cy="3810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428596" y="500043"/>
            <a:ext cx="8143932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dirty="0"/>
              <a:t>                     </a:t>
            </a:r>
            <a:r>
              <a:rPr lang="en-IN" b="1" dirty="0"/>
              <a:t>Method :</a:t>
            </a:r>
          </a:p>
          <a:p>
            <a:pPr>
              <a:buNone/>
            </a:pPr>
            <a:r>
              <a:rPr lang="en-IN" dirty="0"/>
              <a:t>    </a:t>
            </a:r>
          </a:p>
          <a:p>
            <a:pPr>
              <a:lnSpc>
                <a:spcPct val="150000"/>
              </a:lnSpc>
              <a:buNone/>
            </a:pPr>
            <a:r>
              <a:rPr lang="en-IN" sz="1600" dirty="0"/>
              <a:t>            If there exists a continuous single variable function f(x) such that                           </a:t>
            </a:r>
            <a:r>
              <a:rPr lang="en-IN" sz="1600" b="1" dirty="0"/>
              <a:t>= f(x) or K</a:t>
            </a:r>
            <a:r>
              <a:rPr lang="en-IN" sz="1600" dirty="0"/>
              <a:t> (real numbers), then </a:t>
            </a:r>
            <a:r>
              <a:rPr lang="en-IN" sz="1600" dirty="0" err="1"/>
              <a:t>e</a:t>
            </a:r>
            <a:r>
              <a:rPr lang="en-IN" sz="1600" baseline="30000" dirty="0" err="1"/>
              <a:t>ʃ</a:t>
            </a:r>
            <a:r>
              <a:rPr lang="en-IN" sz="1600" baseline="30000" dirty="0"/>
              <a:t> f(x) </a:t>
            </a:r>
            <a:r>
              <a:rPr lang="en-IN" sz="1600" baseline="30000" dirty="0" err="1"/>
              <a:t>dx</a:t>
            </a:r>
            <a:r>
              <a:rPr lang="en-IN" sz="1600" baseline="30000" dirty="0"/>
              <a:t> </a:t>
            </a:r>
            <a:r>
              <a:rPr lang="en-IN" sz="1600" dirty="0"/>
              <a:t> or </a:t>
            </a:r>
            <a:r>
              <a:rPr lang="en-IN" sz="1600" dirty="0" err="1"/>
              <a:t>e</a:t>
            </a:r>
            <a:r>
              <a:rPr lang="en-IN" sz="1600" baseline="30000" dirty="0" err="1"/>
              <a:t>ʃk</a:t>
            </a:r>
            <a:r>
              <a:rPr lang="en-IN" sz="1600" baseline="30000" dirty="0"/>
              <a:t> </a:t>
            </a:r>
            <a:r>
              <a:rPr lang="en-IN" sz="1600" baseline="30000" dirty="0" err="1"/>
              <a:t>dx</a:t>
            </a:r>
            <a:r>
              <a:rPr lang="en-IN" sz="1600" dirty="0"/>
              <a:t> is an integrating of M </a:t>
            </a:r>
            <a:r>
              <a:rPr lang="en-IN" sz="1600" dirty="0" err="1"/>
              <a:t>dx</a:t>
            </a:r>
            <a:r>
              <a:rPr lang="en-IN" sz="1600" dirty="0"/>
              <a:t> + N </a:t>
            </a:r>
            <a:r>
              <a:rPr lang="en-IN" sz="1600" dirty="0" err="1"/>
              <a:t>dy</a:t>
            </a:r>
            <a:r>
              <a:rPr lang="en-IN" sz="1600" dirty="0"/>
              <a:t> = 0.</a:t>
            </a:r>
          </a:p>
          <a:p>
            <a:pPr>
              <a:lnSpc>
                <a:spcPct val="150000"/>
              </a:lnSpc>
              <a:buNone/>
            </a:pPr>
            <a:r>
              <a:rPr lang="en-IN" dirty="0"/>
              <a:t> 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500042"/>
            <a:ext cx="1009650" cy="381000"/>
          </a:xfrm>
          <a:prstGeom prst="rect">
            <a:avLst/>
          </a:prstGeom>
          <a:noFill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1142984"/>
            <a:ext cx="1009650" cy="3810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357190"/>
          </a:xfrm>
        </p:spPr>
        <p:txBody>
          <a:bodyPr>
            <a:noAutofit/>
          </a:bodyPr>
          <a:lstStyle/>
          <a:p>
            <a:pPr algn="l"/>
            <a:r>
              <a:rPr lang="en-IN" sz="1600" dirty="0"/>
              <a:t>Ex : Solve  ( x</a:t>
            </a:r>
            <a:r>
              <a:rPr lang="en-IN" sz="1600" baseline="30000" dirty="0"/>
              <a:t>2</a:t>
            </a:r>
            <a:r>
              <a:rPr lang="en-IN" sz="1600" dirty="0"/>
              <a:t> + y</a:t>
            </a:r>
            <a:r>
              <a:rPr lang="en-IN" sz="1600" baseline="30000" dirty="0"/>
              <a:t>2</a:t>
            </a:r>
            <a:r>
              <a:rPr lang="en-IN" sz="1600" dirty="0"/>
              <a:t> + 2x ) </a:t>
            </a:r>
            <a:r>
              <a:rPr lang="en-IN" sz="1600" dirty="0" err="1"/>
              <a:t>dx</a:t>
            </a:r>
            <a:r>
              <a:rPr lang="en-IN" sz="1600" dirty="0"/>
              <a:t> + 2y </a:t>
            </a:r>
            <a:r>
              <a:rPr lang="en-IN" sz="1600" dirty="0" err="1"/>
              <a:t>dy</a:t>
            </a:r>
            <a:r>
              <a:rPr lang="en-IN" sz="1600" dirty="0"/>
              <a:t> = 0</a:t>
            </a:r>
            <a:br>
              <a:rPr lang="en-IN" sz="1600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1600" dirty="0"/>
              <a:t>Sol : Given differential equation is  ( x</a:t>
            </a:r>
            <a:r>
              <a:rPr lang="en-IN" sz="1600" baseline="30000" dirty="0"/>
              <a:t>2</a:t>
            </a:r>
            <a:r>
              <a:rPr lang="en-IN" sz="1600" dirty="0"/>
              <a:t> + y</a:t>
            </a:r>
            <a:r>
              <a:rPr lang="en-IN" sz="1600" baseline="30000" dirty="0"/>
              <a:t>2</a:t>
            </a:r>
            <a:r>
              <a:rPr lang="en-IN" sz="1600" dirty="0"/>
              <a:t> + 2x ) </a:t>
            </a:r>
            <a:r>
              <a:rPr lang="en-IN" sz="1600" dirty="0" err="1"/>
              <a:t>dx</a:t>
            </a:r>
            <a:r>
              <a:rPr lang="en-IN" sz="1600" dirty="0"/>
              <a:t> + 2y </a:t>
            </a:r>
            <a:r>
              <a:rPr lang="en-IN" sz="1600" dirty="0" err="1"/>
              <a:t>dy</a:t>
            </a:r>
            <a:r>
              <a:rPr lang="en-IN" sz="1600" dirty="0"/>
              <a:t> = 0   ................(1) </a:t>
            </a:r>
          </a:p>
          <a:p>
            <a:pPr>
              <a:buNone/>
            </a:pPr>
            <a:r>
              <a:rPr lang="en-IN" sz="1600" dirty="0"/>
              <a:t>Eqquation (1) is of the form M </a:t>
            </a:r>
            <a:r>
              <a:rPr lang="en-IN" sz="1600" dirty="0" err="1"/>
              <a:t>dx</a:t>
            </a:r>
            <a:r>
              <a:rPr lang="en-IN" sz="1600" dirty="0"/>
              <a:t> + N </a:t>
            </a:r>
            <a:r>
              <a:rPr lang="en-IN" sz="1600" dirty="0" err="1"/>
              <a:t>dy</a:t>
            </a:r>
            <a:r>
              <a:rPr lang="en-IN" sz="1600" dirty="0"/>
              <a:t> = 0 Where M = x</a:t>
            </a:r>
            <a:r>
              <a:rPr lang="en-IN" sz="1600" baseline="30000" dirty="0"/>
              <a:t>2</a:t>
            </a:r>
            <a:r>
              <a:rPr lang="en-IN" sz="1600" dirty="0"/>
              <a:t> + y</a:t>
            </a:r>
            <a:r>
              <a:rPr lang="en-IN" sz="1600" baseline="30000" dirty="0"/>
              <a:t>2</a:t>
            </a:r>
            <a:r>
              <a:rPr lang="en-IN" sz="1600" dirty="0"/>
              <a:t> + 2x  and N = 2y</a:t>
            </a:r>
          </a:p>
          <a:p>
            <a:pPr>
              <a:buNone/>
            </a:pPr>
            <a:r>
              <a:rPr lang="en-IN" sz="1600" dirty="0"/>
              <a:t>Now  </a:t>
            </a:r>
          </a:p>
          <a:p>
            <a:pPr>
              <a:buNone/>
            </a:pPr>
            <a:endParaRPr lang="en-IN" sz="1600" dirty="0"/>
          </a:p>
          <a:p>
            <a:pPr>
              <a:buNone/>
            </a:pPr>
            <a:r>
              <a:rPr lang="en-IN" sz="1600" dirty="0"/>
              <a:t> Therefore                        equation (1) is not exact equation .</a:t>
            </a:r>
          </a:p>
          <a:p>
            <a:pPr>
              <a:buNone/>
            </a:pPr>
            <a:r>
              <a:rPr lang="en-IN" sz="1600" dirty="0"/>
              <a:t>Now                          =                       = A real constant .</a:t>
            </a:r>
          </a:p>
          <a:p>
            <a:pPr>
              <a:buNone/>
            </a:pPr>
            <a:endParaRPr lang="en-IN" sz="1600" dirty="0"/>
          </a:p>
          <a:p>
            <a:pPr>
              <a:buNone/>
            </a:pPr>
            <a:r>
              <a:rPr lang="en-IN" sz="1600" dirty="0"/>
              <a:t>Therefore I.F = </a:t>
            </a:r>
          </a:p>
          <a:p>
            <a:pPr>
              <a:buNone/>
            </a:pPr>
            <a:r>
              <a:rPr lang="en-IN" sz="1600" dirty="0"/>
              <a:t>Multiplying equation (1) by I.F we get ( x</a:t>
            </a:r>
            <a:r>
              <a:rPr lang="en-IN" sz="1600" baseline="30000" dirty="0"/>
              <a:t>2</a:t>
            </a:r>
            <a:r>
              <a:rPr lang="en-IN" sz="1600" dirty="0"/>
              <a:t> + y</a:t>
            </a:r>
            <a:r>
              <a:rPr lang="en-IN" sz="1600" baseline="30000" dirty="0"/>
              <a:t>2</a:t>
            </a:r>
            <a:r>
              <a:rPr lang="en-IN" sz="1600" dirty="0"/>
              <a:t> + 2x )e</a:t>
            </a:r>
            <a:r>
              <a:rPr lang="en-IN" sz="1600" baseline="30000" dirty="0"/>
              <a:t>x</a:t>
            </a:r>
            <a:r>
              <a:rPr lang="en-IN" sz="1600" dirty="0"/>
              <a:t>  </a:t>
            </a:r>
            <a:r>
              <a:rPr lang="en-IN" sz="1600" dirty="0" err="1"/>
              <a:t>dx</a:t>
            </a:r>
            <a:r>
              <a:rPr lang="en-IN" sz="1600" dirty="0"/>
              <a:t> + 2y e</a:t>
            </a:r>
            <a:r>
              <a:rPr lang="en-IN" sz="1600" baseline="30000" dirty="0"/>
              <a:t>x</a:t>
            </a:r>
            <a:r>
              <a:rPr lang="en-IN" sz="1600" dirty="0"/>
              <a:t>  </a:t>
            </a:r>
            <a:r>
              <a:rPr lang="en-IN" sz="1600" dirty="0" err="1"/>
              <a:t>dy</a:t>
            </a:r>
            <a:r>
              <a:rPr lang="en-IN" sz="1600" dirty="0"/>
              <a:t> = 0  ...........(2)</a:t>
            </a:r>
          </a:p>
          <a:p>
            <a:pPr>
              <a:buNone/>
            </a:pPr>
            <a:r>
              <a:rPr lang="en-IN" sz="1600" dirty="0"/>
              <a:t>Equation (2) is of the form M</a:t>
            </a:r>
            <a:r>
              <a:rPr lang="en-IN" sz="1600" baseline="-25000" dirty="0"/>
              <a:t>1</a:t>
            </a:r>
            <a:r>
              <a:rPr lang="en-IN" sz="1600" dirty="0"/>
              <a:t>dx + N</a:t>
            </a:r>
            <a:r>
              <a:rPr lang="en-IN" sz="1600" baseline="-25000" dirty="0"/>
              <a:t>1</a:t>
            </a:r>
            <a:r>
              <a:rPr lang="en-IN" sz="1600" dirty="0"/>
              <a:t>dy = 0 where M</a:t>
            </a:r>
            <a:r>
              <a:rPr lang="en-IN" sz="1600" baseline="-25000" dirty="0"/>
              <a:t>1</a:t>
            </a:r>
            <a:r>
              <a:rPr lang="en-IN" sz="1600" dirty="0"/>
              <a:t> = ( x</a:t>
            </a:r>
            <a:r>
              <a:rPr lang="en-IN" sz="1600" baseline="30000" dirty="0"/>
              <a:t>2</a:t>
            </a:r>
            <a:r>
              <a:rPr lang="en-IN" sz="1600" dirty="0"/>
              <a:t> + y</a:t>
            </a:r>
            <a:r>
              <a:rPr lang="en-IN" sz="1600" baseline="30000" dirty="0"/>
              <a:t>2</a:t>
            </a:r>
            <a:r>
              <a:rPr lang="en-IN" sz="1600" dirty="0"/>
              <a:t> + 2x )e</a:t>
            </a:r>
            <a:r>
              <a:rPr lang="en-IN" sz="1600" baseline="30000" dirty="0"/>
              <a:t>x</a:t>
            </a:r>
            <a:r>
              <a:rPr lang="en-IN" sz="1600" dirty="0"/>
              <a:t>  and N</a:t>
            </a:r>
            <a:r>
              <a:rPr lang="en-IN" sz="1600" baseline="-25000" dirty="0"/>
              <a:t>1</a:t>
            </a:r>
            <a:r>
              <a:rPr lang="en-IN" sz="1600" dirty="0"/>
              <a:t> = 2y e</a:t>
            </a:r>
            <a:r>
              <a:rPr lang="en-IN" sz="1600" baseline="30000" dirty="0"/>
              <a:t>x</a:t>
            </a:r>
            <a:r>
              <a:rPr lang="en-IN" sz="1600" baseline="-25000" dirty="0"/>
              <a:t>      </a:t>
            </a:r>
            <a:endParaRPr lang="en-IN" sz="1600" dirty="0"/>
          </a:p>
          <a:p>
            <a:pPr>
              <a:buNone/>
            </a:pPr>
            <a:r>
              <a:rPr lang="en-IN" sz="1600" dirty="0"/>
              <a:t> Clearly equation (2) is an exact equation since </a:t>
            </a:r>
          </a:p>
          <a:p>
            <a:pPr lvl="0">
              <a:buNone/>
            </a:pPr>
            <a:r>
              <a:rPr lang="en-IN" sz="1600" dirty="0"/>
              <a:t>i) Integrating M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w.r.t</a:t>
            </a:r>
            <a:r>
              <a:rPr lang="en-IN" sz="1600" dirty="0"/>
              <a:t>. x , treating y as </a:t>
            </a:r>
            <a:r>
              <a:rPr lang="en-IN" sz="1600" dirty="0" err="1"/>
              <a:t>constent</a:t>
            </a:r>
            <a:endParaRPr lang="en-IN" sz="1600" dirty="0"/>
          </a:p>
          <a:p>
            <a:pPr>
              <a:buNone/>
            </a:pPr>
            <a:r>
              <a:rPr lang="en-IN" sz="1600" dirty="0"/>
              <a:t>      =&gt; ʃ M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dx</a:t>
            </a:r>
            <a:r>
              <a:rPr lang="en-IN" sz="1600" dirty="0"/>
              <a:t> = ʃ ( x</a:t>
            </a:r>
            <a:r>
              <a:rPr lang="en-IN" sz="1600" baseline="30000" dirty="0"/>
              <a:t>2</a:t>
            </a:r>
            <a:r>
              <a:rPr lang="en-IN" sz="1600" dirty="0"/>
              <a:t> + y</a:t>
            </a:r>
            <a:r>
              <a:rPr lang="en-IN" sz="1600" baseline="30000" dirty="0"/>
              <a:t>2</a:t>
            </a:r>
            <a:r>
              <a:rPr lang="en-IN" sz="1600" dirty="0"/>
              <a:t> + 2x )e</a:t>
            </a:r>
            <a:r>
              <a:rPr lang="en-IN" sz="1600" baseline="30000" dirty="0"/>
              <a:t>x</a:t>
            </a:r>
            <a:r>
              <a:rPr lang="en-IN" sz="1600" dirty="0"/>
              <a:t>  </a:t>
            </a:r>
            <a:r>
              <a:rPr lang="en-IN" sz="1600" dirty="0" err="1"/>
              <a:t>dx</a:t>
            </a:r>
            <a:r>
              <a:rPr lang="en-IN" sz="1600" dirty="0"/>
              <a:t> = e</a:t>
            </a:r>
            <a:r>
              <a:rPr lang="en-IN" sz="1600" baseline="30000" dirty="0"/>
              <a:t>x </a:t>
            </a:r>
            <a:r>
              <a:rPr lang="en-IN" sz="1600" dirty="0"/>
              <a:t>x</a:t>
            </a:r>
            <a:r>
              <a:rPr lang="en-IN" sz="1600" baseline="30000" dirty="0"/>
              <a:t>2</a:t>
            </a:r>
            <a:r>
              <a:rPr lang="en-IN" sz="1600" dirty="0"/>
              <a:t> + e</a:t>
            </a:r>
            <a:r>
              <a:rPr lang="en-IN" sz="1600" baseline="30000" dirty="0"/>
              <a:t>x </a:t>
            </a:r>
            <a:r>
              <a:rPr lang="en-IN" sz="1600" dirty="0"/>
              <a:t>y</a:t>
            </a:r>
            <a:r>
              <a:rPr lang="en-IN" sz="1600" baseline="30000" dirty="0"/>
              <a:t>2</a:t>
            </a:r>
            <a:r>
              <a:rPr lang="en-IN" sz="1600" dirty="0"/>
              <a:t>  </a:t>
            </a:r>
          </a:p>
          <a:p>
            <a:pPr lvl="0">
              <a:buNone/>
            </a:pPr>
            <a:r>
              <a:rPr lang="en-IN" sz="1600" dirty="0"/>
              <a:t>ii) ʃ( terms of N</a:t>
            </a:r>
            <a:r>
              <a:rPr lang="en-IN" sz="1600" baseline="-25000" dirty="0"/>
              <a:t>1</a:t>
            </a:r>
            <a:r>
              <a:rPr lang="en-IN" sz="1600" dirty="0"/>
              <a:t> not containing x ) </a:t>
            </a:r>
            <a:r>
              <a:rPr lang="en-IN" sz="1600" dirty="0" err="1"/>
              <a:t>dy</a:t>
            </a:r>
            <a:r>
              <a:rPr lang="en-IN" sz="1600" dirty="0"/>
              <a:t> = ʃ 0 </a:t>
            </a:r>
            <a:r>
              <a:rPr lang="en-IN" sz="1600" dirty="0" err="1"/>
              <a:t>dy</a:t>
            </a:r>
            <a:r>
              <a:rPr lang="en-IN" sz="1600" dirty="0"/>
              <a:t>  =  0</a:t>
            </a:r>
          </a:p>
          <a:p>
            <a:pPr>
              <a:buNone/>
            </a:pPr>
            <a:r>
              <a:rPr lang="en-IN" sz="1600" dirty="0"/>
              <a:t>The general solution of the given equation is </a:t>
            </a:r>
          </a:p>
          <a:p>
            <a:pPr>
              <a:buNone/>
            </a:pPr>
            <a:r>
              <a:rPr lang="en-IN" sz="1600" dirty="0"/>
              <a:t> ʃ M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dx</a:t>
            </a:r>
            <a:r>
              <a:rPr lang="en-IN" sz="1600" dirty="0"/>
              <a:t> + ʃ( terms of N</a:t>
            </a:r>
            <a:r>
              <a:rPr lang="en-IN" sz="1600" baseline="-25000" dirty="0"/>
              <a:t>1</a:t>
            </a:r>
            <a:r>
              <a:rPr lang="en-IN" sz="1600" dirty="0"/>
              <a:t> not containing x ) </a:t>
            </a:r>
            <a:r>
              <a:rPr lang="en-IN" sz="1600" dirty="0" err="1"/>
              <a:t>dy</a:t>
            </a:r>
            <a:r>
              <a:rPr lang="en-IN" sz="1600" dirty="0"/>
              <a:t> = c =&gt; e</a:t>
            </a:r>
            <a:r>
              <a:rPr lang="en-IN" sz="1600" baseline="30000" dirty="0"/>
              <a:t>x </a:t>
            </a:r>
            <a:r>
              <a:rPr lang="en-IN" sz="1600" dirty="0"/>
              <a:t>x</a:t>
            </a:r>
            <a:r>
              <a:rPr lang="en-IN" sz="1600" baseline="30000" dirty="0"/>
              <a:t>2</a:t>
            </a:r>
            <a:r>
              <a:rPr lang="en-IN" sz="1600" dirty="0"/>
              <a:t> + e</a:t>
            </a:r>
            <a:r>
              <a:rPr lang="en-IN" sz="1600" baseline="30000" dirty="0"/>
              <a:t>x </a:t>
            </a:r>
            <a:r>
              <a:rPr lang="en-IN" sz="1600" dirty="0"/>
              <a:t>y</a:t>
            </a:r>
            <a:r>
              <a:rPr lang="en-IN" sz="1600" baseline="30000" dirty="0"/>
              <a:t>2</a:t>
            </a:r>
            <a:r>
              <a:rPr lang="en-IN" sz="1600" dirty="0"/>
              <a:t> = c  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1357298"/>
            <a:ext cx="1314450" cy="3429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1857364"/>
            <a:ext cx="714375" cy="409575"/>
          </a:xfrm>
          <a:prstGeom prst="rect">
            <a:avLst/>
          </a:prstGeom>
          <a:noFill/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1928802"/>
            <a:ext cx="204788" cy="321810"/>
          </a:xfrm>
          <a:prstGeom prst="rect">
            <a:avLst/>
          </a:prstGeom>
          <a:noFill/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214554"/>
            <a:ext cx="1047750" cy="3810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2214554"/>
            <a:ext cx="962025" cy="371475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2786058"/>
            <a:ext cx="828675" cy="209550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3643314"/>
            <a:ext cx="1200150" cy="342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n-IN" sz="1600" b="1" dirty="0"/>
              <a:t>                          </a:t>
            </a:r>
            <a:br>
              <a:rPr lang="en-IN" sz="1600" b="1" dirty="0"/>
            </a:br>
            <a:r>
              <a:rPr lang="en-IN" sz="1600" b="1" dirty="0"/>
              <a:t>                           Method : </a:t>
            </a:r>
            <a:br>
              <a:rPr lang="en-IN" sz="1600" dirty="0"/>
            </a:br>
            <a:r>
              <a:rPr lang="en-IN" sz="1600" dirty="0"/>
              <a:t>                       </a:t>
            </a:r>
            <a:r>
              <a:rPr lang="en-IN" sz="1800" dirty="0"/>
              <a:t>If there exists a continuous single variable function f(x) such that </a:t>
            </a:r>
            <a:r>
              <a:rPr lang="en-IN" sz="1800" b="1" dirty="0"/>
              <a:t>= g(y) or K</a:t>
            </a:r>
            <a:r>
              <a:rPr lang="en-IN" sz="1800" dirty="0"/>
              <a:t> (real numbers), then </a:t>
            </a:r>
            <a:r>
              <a:rPr lang="en-IN" sz="1800" dirty="0" err="1"/>
              <a:t>e</a:t>
            </a:r>
            <a:r>
              <a:rPr lang="en-IN" sz="1800" baseline="30000" dirty="0" err="1"/>
              <a:t>ʃ</a:t>
            </a:r>
            <a:r>
              <a:rPr lang="en-IN" sz="1800" baseline="30000" dirty="0"/>
              <a:t> g(y) </a:t>
            </a:r>
            <a:r>
              <a:rPr lang="en-IN" sz="1800" baseline="30000" dirty="0" err="1"/>
              <a:t>dy</a:t>
            </a:r>
            <a:r>
              <a:rPr lang="en-IN" sz="1800" baseline="30000" dirty="0"/>
              <a:t> </a:t>
            </a:r>
            <a:r>
              <a:rPr lang="en-IN" sz="1800" dirty="0"/>
              <a:t> or </a:t>
            </a:r>
            <a:r>
              <a:rPr lang="en-IN" sz="1800" dirty="0" err="1"/>
              <a:t>e</a:t>
            </a:r>
            <a:r>
              <a:rPr lang="en-IN" sz="1800" baseline="30000" dirty="0" err="1"/>
              <a:t>ʃk</a:t>
            </a:r>
            <a:r>
              <a:rPr lang="en-IN" sz="1800" baseline="30000" dirty="0"/>
              <a:t> </a:t>
            </a:r>
            <a:r>
              <a:rPr lang="en-IN" sz="1800" baseline="30000" dirty="0" err="1"/>
              <a:t>dy</a:t>
            </a:r>
            <a:r>
              <a:rPr lang="en-IN" sz="1800" dirty="0"/>
              <a:t> is an integrating of M </a:t>
            </a:r>
            <a:r>
              <a:rPr lang="en-IN" sz="1800" dirty="0" err="1"/>
              <a:t>dx</a:t>
            </a:r>
            <a:r>
              <a:rPr lang="en-IN" sz="1800" dirty="0"/>
              <a:t> + N </a:t>
            </a:r>
            <a:r>
              <a:rPr lang="en-IN" sz="1800" dirty="0" err="1"/>
              <a:t>dy</a:t>
            </a:r>
            <a:r>
              <a:rPr lang="en-IN" sz="1800" dirty="0"/>
              <a:t> = 0.</a:t>
            </a:r>
            <a:br>
              <a:rPr lang="en-IN" sz="1600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1600" b="1" dirty="0"/>
              <a:t>Working Rule :</a:t>
            </a:r>
            <a:endParaRPr lang="en-IN" sz="1600" dirty="0"/>
          </a:p>
          <a:p>
            <a:r>
              <a:rPr lang="en-IN" sz="1600" dirty="0"/>
              <a:t> General equation  M </a:t>
            </a:r>
            <a:r>
              <a:rPr lang="en-IN" sz="1600" dirty="0" err="1"/>
              <a:t>dx</a:t>
            </a:r>
            <a:r>
              <a:rPr lang="en-IN" sz="1600" dirty="0"/>
              <a:t> + N </a:t>
            </a:r>
            <a:r>
              <a:rPr lang="en-IN" sz="1600" dirty="0" err="1"/>
              <a:t>dy</a:t>
            </a:r>
            <a:r>
              <a:rPr lang="en-IN" sz="1600" dirty="0"/>
              <a:t> = 0......... (1).</a:t>
            </a:r>
          </a:p>
          <a:p>
            <a:pPr>
              <a:buNone/>
            </a:pPr>
            <a:endParaRPr lang="en-IN" sz="1600" dirty="0"/>
          </a:p>
          <a:p>
            <a:pPr lvl="0"/>
            <a:r>
              <a:rPr lang="en-IN" sz="1600" dirty="0"/>
              <a:t> Observe       ǂ         . So equation (1) is not exact.</a:t>
            </a:r>
          </a:p>
          <a:p>
            <a:pPr lvl="0"/>
            <a:endParaRPr lang="en-IN" sz="1600" dirty="0"/>
          </a:p>
          <a:p>
            <a:pPr lvl="0"/>
            <a:r>
              <a:rPr lang="en-IN" sz="1600" dirty="0"/>
              <a:t>Find                           and observe it as a function of y alone = g(y) or a real constant.</a:t>
            </a:r>
          </a:p>
          <a:p>
            <a:pPr lvl="0"/>
            <a:endParaRPr lang="en-IN" sz="1600" dirty="0"/>
          </a:p>
          <a:p>
            <a:pPr lvl="0"/>
            <a:r>
              <a:rPr lang="en-IN" sz="1600" dirty="0"/>
              <a:t>Then </a:t>
            </a:r>
            <a:r>
              <a:rPr lang="en-IN" sz="1600" b="1" dirty="0" err="1"/>
              <a:t>e</a:t>
            </a:r>
            <a:r>
              <a:rPr lang="en-IN" sz="1600" b="1" baseline="30000" dirty="0" err="1"/>
              <a:t>ʃ</a:t>
            </a:r>
            <a:r>
              <a:rPr lang="en-IN" sz="1600" b="1" baseline="30000" dirty="0"/>
              <a:t> g(y) </a:t>
            </a:r>
            <a:r>
              <a:rPr lang="en-IN" sz="1600" b="1" baseline="30000" dirty="0" err="1"/>
              <a:t>dy</a:t>
            </a:r>
            <a:r>
              <a:rPr lang="en-IN" sz="1600" b="1" baseline="30000" dirty="0"/>
              <a:t> </a:t>
            </a:r>
            <a:r>
              <a:rPr lang="en-IN" sz="1600" b="1" dirty="0"/>
              <a:t> or </a:t>
            </a:r>
            <a:r>
              <a:rPr lang="en-IN" sz="1600" b="1" dirty="0" err="1"/>
              <a:t>e</a:t>
            </a:r>
            <a:r>
              <a:rPr lang="en-IN" sz="1600" b="1" baseline="30000" dirty="0" err="1"/>
              <a:t>ʃk</a:t>
            </a:r>
            <a:r>
              <a:rPr lang="en-IN" sz="1600" b="1" baseline="30000" dirty="0"/>
              <a:t> </a:t>
            </a:r>
            <a:r>
              <a:rPr lang="en-IN" sz="1600" b="1" baseline="30000" dirty="0" err="1"/>
              <a:t>dy</a:t>
            </a:r>
            <a:r>
              <a:rPr lang="en-IN" sz="1600" dirty="0"/>
              <a:t> is an integrating of M </a:t>
            </a:r>
            <a:r>
              <a:rPr lang="en-IN" sz="1600" dirty="0" err="1"/>
              <a:t>dx</a:t>
            </a:r>
            <a:r>
              <a:rPr lang="en-IN" sz="1600" dirty="0"/>
              <a:t> + N </a:t>
            </a:r>
            <a:r>
              <a:rPr lang="en-IN" sz="1600" dirty="0" err="1"/>
              <a:t>dy</a:t>
            </a:r>
            <a:r>
              <a:rPr lang="en-IN" sz="1600" dirty="0"/>
              <a:t> = 0.</a:t>
            </a:r>
          </a:p>
          <a:p>
            <a:pPr lvl="0"/>
            <a:endParaRPr lang="en-IN" sz="1600" dirty="0"/>
          </a:p>
          <a:p>
            <a:pPr lvl="0"/>
            <a:r>
              <a:rPr lang="en-IN" sz="1600" dirty="0"/>
              <a:t>Multiply (1) with I.F to transform it into an exact of (1), M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dx</a:t>
            </a:r>
            <a:r>
              <a:rPr lang="en-IN" sz="1600" dirty="0"/>
              <a:t> + N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dy</a:t>
            </a:r>
            <a:r>
              <a:rPr lang="en-IN" sz="1600" dirty="0"/>
              <a:t> = 0 .........(2)</a:t>
            </a:r>
          </a:p>
          <a:p>
            <a:pPr lvl="0"/>
            <a:endParaRPr lang="en-IN" sz="1600" dirty="0"/>
          </a:p>
          <a:p>
            <a:pPr lvl="0"/>
            <a:r>
              <a:rPr lang="en-IN" sz="1600" dirty="0"/>
              <a:t>Solve (2) to get the general solution of (1).</a:t>
            </a:r>
          </a:p>
          <a:p>
            <a:pPr lvl="0">
              <a:buNone/>
            </a:pPr>
            <a:endParaRPr lang="en-IN" sz="1600" dirty="0"/>
          </a:p>
          <a:p>
            <a:r>
              <a:rPr lang="en-IN" sz="1600" dirty="0"/>
              <a:t>Ex :   (xy</a:t>
            </a:r>
            <a:r>
              <a:rPr lang="en-IN" sz="1600" baseline="30000" dirty="0"/>
              <a:t>3</a:t>
            </a:r>
            <a:r>
              <a:rPr lang="en-IN" sz="1600" dirty="0"/>
              <a:t>+y)dx+2(x</a:t>
            </a:r>
            <a:r>
              <a:rPr lang="en-IN" sz="1600" baseline="30000" dirty="0"/>
              <a:t>2</a:t>
            </a:r>
            <a:r>
              <a:rPr lang="en-IN" sz="1600" dirty="0"/>
              <a:t>y</a:t>
            </a:r>
            <a:r>
              <a:rPr lang="en-IN" sz="1600" baseline="30000" dirty="0"/>
              <a:t>2</a:t>
            </a:r>
            <a:r>
              <a:rPr lang="en-IN" sz="1600" dirty="0"/>
              <a:t>+x+y</a:t>
            </a:r>
            <a:r>
              <a:rPr lang="en-IN" sz="1600" baseline="30000" dirty="0"/>
              <a:t>4</a:t>
            </a:r>
            <a:r>
              <a:rPr lang="en-IN" sz="1600" dirty="0"/>
              <a:t>)</a:t>
            </a:r>
            <a:r>
              <a:rPr lang="en-IN" sz="1600" dirty="0" err="1"/>
              <a:t>dy</a:t>
            </a:r>
            <a:r>
              <a:rPr lang="en-IN" sz="1600" dirty="0"/>
              <a:t> = 0.</a:t>
            </a:r>
          </a:p>
          <a:p>
            <a:endParaRPr lang="en-IN" sz="1600" dirty="0">
              <a:latin typeface="+mj-lt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357166"/>
            <a:ext cx="1009650" cy="381000"/>
          </a:xfrm>
          <a:prstGeom prst="rect">
            <a:avLst/>
          </a:prstGeom>
          <a:noFill/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2643182"/>
            <a:ext cx="219075" cy="409575"/>
          </a:xfrm>
          <a:prstGeom prst="rect">
            <a:avLst/>
          </a:prstGeom>
          <a:noFill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2643182"/>
            <a:ext cx="190500" cy="371475"/>
          </a:xfrm>
          <a:prstGeom prst="rect">
            <a:avLst/>
          </a:prstGeom>
          <a:noFill/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86124"/>
            <a:ext cx="1009650" cy="3810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500066"/>
          </a:xfrm>
        </p:spPr>
        <p:txBody>
          <a:bodyPr>
            <a:normAutofit fontScale="90000"/>
          </a:bodyPr>
          <a:lstStyle/>
          <a:p>
            <a:pPr algn="l"/>
            <a:r>
              <a:rPr lang="en-IN" sz="1800" dirty="0"/>
              <a:t>Ex :  Solve (xy</a:t>
            </a:r>
            <a:r>
              <a:rPr lang="en-IN" sz="1800" baseline="30000" dirty="0"/>
              <a:t>3</a:t>
            </a:r>
            <a:r>
              <a:rPr lang="en-IN" sz="1800" dirty="0"/>
              <a:t>+y)dx+2(x</a:t>
            </a:r>
            <a:r>
              <a:rPr lang="en-IN" sz="1800" baseline="30000" dirty="0"/>
              <a:t>2</a:t>
            </a:r>
            <a:r>
              <a:rPr lang="en-IN" sz="1800" dirty="0"/>
              <a:t>y</a:t>
            </a:r>
            <a:r>
              <a:rPr lang="en-IN" sz="1800" baseline="30000" dirty="0"/>
              <a:t>2</a:t>
            </a:r>
            <a:r>
              <a:rPr lang="en-IN" sz="1800" dirty="0"/>
              <a:t>+x+y</a:t>
            </a:r>
            <a:r>
              <a:rPr lang="en-IN" sz="1800" baseline="30000" dirty="0"/>
              <a:t>4</a:t>
            </a:r>
            <a:r>
              <a:rPr lang="en-IN" sz="1800" dirty="0"/>
              <a:t>)</a:t>
            </a:r>
            <a:r>
              <a:rPr lang="en-IN" sz="1800" dirty="0" err="1"/>
              <a:t>dy</a:t>
            </a:r>
            <a:r>
              <a:rPr lang="en-IN" sz="1800" dirty="0"/>
              <a:t> = 0.</a:t>
            </a:r>
            <a:br>
              <a:rPr lang="en-IN" sz="1600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IN" sz="1600" dirty="0"/>
              <a:t>Sol : Given Equation (xy</a:t>
            </a:r>
            <a:r>
              <a:rPr lang="en-IN" sz="1600" baseline="30000" dirty="0"/>
              <a:t>3</a:t>
            </a:r>
            <a:r>
              <a:rPr lang="en-IN" sz="1600" dirty="0"/>
              <a:t>+y)dx+2(x</a:t>
            </a:r>
            <a:r>
              <a:rPr lang="en-IN" sz="1600" baseline="30000" dirty="0"/>
              <a:t>2</a:t>
            </a:r>
            <a:r>
              <a:rPr lang="en-IN" sz="1600" dirty="0"/>
              <a:t>y</a:t>
            </a:r>
            <a:r>
              <a:rPr lang="en-IN" sz="1600" baseline="30000" dirty="0"/>
              <a:t>2</a:t>
            </a:r>
            <a:r>
              <a:rPr lang="en-IN" sz="1600" dirty="0"/>
              <a:t>+x+y</a:t>
            </a:r>
            <a:r>
              <a:rPr lang="en-IN" sz="1600" baseline="30000" dirty="0"/>
              <a:t>4</a:t>
            </a:r>
            <a:r>
              <a:rPr lang="en-IN" sz="1600" dirty="0"/>
              <a:t>)</a:t>
            </a:r>
            <a:r>
              <a:rPr lang="en-IN" sz="1600" dirty="0" err="1"/>
              <a:t>dy</a:t>
            </a:r>
            <a:r>
              <a:rPr lang="en-IN" sz="1600" dirty="0"/>
              <a:t> = 0   ............(1)</a:t>
            </a:r>
          </a:p>
          <a:p>
            <a:pPr>
              <a:buNone/>
            </a:pPr>
            <a:r>
              <a:rPr lang="en-IN" sz="1600" dirty="0"/>
              <a:t> Eqquation (1) is of the form M </a:t>
            </a:r>
            <a:r>
              <a:rPr lang="en-IN" sz="1600" dirty="0" err="1"/>
              <a:t>dx</a:t>
            </a:r>
            <a:r>
              <a:rPr lang="en-IN" sz="1600" dirty="0"/>
              <a:t> + N </a:t>
            </a:r>
            <a:r>
              <a:rPr lang="en-IN" sz="1600" dirty="0" err="1"/>
              <a:t>dy</a:t>
            </a:r>
            <a:r>
              <a:rPr lang="en-IN" sz="1600" dirty="0"/>
              <a:t> = 0 Where M = xy</a:t>
            </a:r>
            <a:r>
              <a:rPr lang="en-IN" sz="1600" baseline="30000" dirty="0"/>
              <a:t>3</a:t>
            </a:r>
            <a:r>
              <a:rPr lang="en-IN" sz="1600" dirty="0"/>
              <a:t>+y  and N =2(x</a:t>
            </a:r>
            <a:r>
              <a:rPr lang="en-IN" sz="1600" baseline="30000" dirty="0"/>
              <a:t>2</a:t>
            </a:r>
            <a:r>
              <a:rPr lang="en-IN" sz="1600" dirty="0"/>
              <a:t>y</a:t>
            </a:r>
            <a:r>
              <a:rPr lang="en-IN" sz="1600" baseline="30000" dirty="0"/>
              <a:t>2</a:t>
            </a:r>
            <a:r>
              <a:rPr lang="en-IN" sz="1600" dirty="0"/>
              <a:t>+x+y</a:t>
            </a:r>
            <a:r>
              <a:rPr lang="en-IN" sz="1600" baseline="30000" dirty="0"/>
              <a:t>4</a:t>
            </a:r>
            <a:r>
              <a:rPr lang="en-IN" sz="1600" dirty="0"/>
              <a:t>)</a:t>
            </a:r>
          </a:p>
          <a:p>
            <a:pPr>
              <a:buNone/>
            </a:pPr>
            <a:r>
              <a:rPr lang="en-IN" sz="1600" dirty="0"/>
              <a:t>Now </a:t>
            </a:r>
          </a:p>
          <a:p>
            <a:pPr>
              <a:buNone/>
            </a:pPr>
            <a:endParaRPr lang="en-IN" sz="1600" dirty="0"/>
          </a:p>
          <a:p>
            <a:pPr>
              <a:buNone/>
            </a:pPr>
            <a:r>
              <a:rPr lang="en-IN" sz="1600" dirty="0"/>
              <a:t>Therefore                          equation (1) is not exact equation .</a:t>
            </a:r>
          </a:p>
          <a:p>
            <a:pPr>
              <a:buNone/>
            </a:pPr>
            <a:endParaRPr lang="en-IN" sz="1600" dirty="0"/>
          </a:p>
          <a:p>
            <a:pPr>
              <a:buNone/>
            </a:pPr>
            <a:r>
              <a:rPr lang="en-IN" sz="1600" dirty="0"/>
              <a:t>Now                         = </a:t>
            </a:r>
          </a:p>
          <a:p>
            <a:pPr>
              <a:buNone/>
            </a:pPr>
            <a:endParaRPr lang="en-IN" sz="1600" dirty="0"/>
          </a:p>
          <a:p>
            <a:pPr>
              <a:buNone/>
            </a:pPr>
            <a:r>
              <a:rPr lang="en-IN" sz="1600" dirty="0"/>
              <a:t>So I.F =</a:t>
            </a:r>
          </a:p>
          <a:p>
            <a:pPr>
              <a:buNone/>
            </a:pPr>
            <a:r>
              <a:rPr lang="en-IN" sz="1600" dirty="0"/>
              <a:t>Multiplying equation (1) by I.F we get (xy</a:t>
            </a:r>
            <a:r>
              <a:rPr lang="en-IN" sz="1600" baseline="30000" dirty="0"/>
              <a:t>4</a:t>
            </a:r>
            <a:r>
              <a:rPr lang="en-IN" sz="1600" dirty="0"/>
              <a:t>+y</a:t>
            </a:r>
            <a:r>
              <a:rPr lang="en-IN" sz="1600" baseline="30000" dirty="0"/>
              <a:t>2</a:t>
            </a:r>
            <a:r>
              <a:rPr lang="en-IN" sz="1600" dirty="0"/>
              <a:t>)</a:t>
            </a:r>
            <a:r>
              <a:rPr lang="en-IN" sz="1600" dirty="0" err="1"/>
              <a:t>dx</a:t>
            </a:r>
            <a:r>
              <a:rPr lang="en-IN" sz="1600" dirty="0"/>
              <a:t> + 2(x</a:t>
            </a:r>
            <a:r>
              <a:rPr lang="en-IN" sz="1600" baseline="30000" dirty="0"/>
              <a:t>2</a:t>
            </a:r>
            <a:r>
              <a:rPr lang="en-IN" sz="1600" dirty="0"/>
              <a:t>y</a:t>
            </a:r>
            <a:r>
              <a:rPr lang="en-IN" sz="1600" baseline="30000" dirty="0"/>
              <a:t>3</a:t>
            </a:r>
            <a:r>
              <a:rPr lang="en-IN" sz="1600" dirty="0"/>
              <a:t>+xy+y</a:t>
            </a:r>
            <a:r>
              <a:rPr lang="en-IN" sz="1600" baseline="30000" dirty="0"/>
              <a:t>5</a:t>
            </a:r>
            <a:r>
              <a:rPr lang="en-IN" sz="1600" dirty="0"/>
              <a:t>)</a:t>
            </a:r>
            <a:r>
              <a:rPr lang="en-IN" sz="1600" dirty="0" err="1"/>
              <a:t>dy</a:t>
            </a:r>
            <a:r>
              <a:rPr lang="en-IN" sz="1600" dirty="0"/>
              <a:t> = 0 ............(2)</a:t>
            </a:r>
          </a:p>
          <a:p>
            <a:pPr>
              <a:buNone/>
            </a:pPr>
            <a:r>
              <a:rPr lang="en-IN" sz="1600" dirty="0"/>
              <a:t>Equation (2) is of the form M</a:t>
            </a:r>
            <a:r>
              <a:rPr lang="en-IN" sz="1600" baseline="-25000" dirty="0"/>
              <a:t>1</a:t>
            </a:r>
            <a:r>
              <a:rPr lang="en-IN" sz="1600" dirty="0"/>
              <a:t>dx + N</a:t>
            </a:r>
            <a:r>
              <a:rPr lang="en-IN" sz="1600" baseline="-25000" dirty="0"/>
              <a:t>1</a:t>
            </a:r>
            <a:r>
              <a:rPr lang="en-IN" sz="1600" dirty="0"/>
              <a:t>dy = 0 where M</a:t>
            </a:r>
            <a:r>
              <a:rPr lang="en-IN" sz="1600" baseline="-25000" dirty="0"/>
              <a:t>1</a:t>
            </a:r>
            <a:r>
              <a:rPr lang="en-IN" sz="1600" dirty="0"/>
              <a:t> = (xy</a:t>
            </a:r>
            <a:r>
              <a:rPr lang="en-IN" sz="1600" baseline="30000" dirty="0"/>
              <a:t>4</a:t>
            </a:r>
            <a:r>
              <a:rPr lang="en-IN" sz="1600" dirty="0"/>
              <a:t>+y</a:t>
            </a:r>
            <a:r>
              <a:rPr lang="en-IN" sz="1600" baseline="30000" dirty="0"/>
              <a:t>2</a:t>
            </a:r>
            <a:r>
              <a:rPr lang="en-IN" sz="1600" dirty="0"/>
              <a:t>) and N</a:t>
            </a:r>
            <a:r>
              <a:rPr lang="en-IN" sz="1600" baseline="-25000" dirty="0"/>
              <a:t>1</a:t>
            </a:r>
            <a:r>
              <a:rPr lang="en-IN" sz="1600" dirty="0"/>
              <a:t> = 2(x</a:t>
            </a:r>
            <a:r>
              <a:rPr lang="en-IN" sz="1600" baseline="30000" dirty="0"/>
              <a:t>2</a:t>
            </a:r>
            <a:r>
              <a:rPr lang="en-IN" sz="1600" dirty="0"/>
              <a:t>y</a:t>
            </a:r>
            <a:r>
              <a:rPr lang="en-IN" sz="1600" baseline="30000" dirty="0"/>
              <a:t>3</a:t>
            </a:r>
            <a:r>
              <a:rPr lang="en-IN" sz="1600" dirty="0"/>
              <a:t>+xy+y</a:t>
            </a:r>
            <a:r>
              <a:rPr lang="en-IN" sz="1600" baseline="30000" dirty="0"/>
              <a:t>5</a:t>
            </a:r>
            <a:r>
              <a:rPr lang="en-IN" sz="1600" dirty="0"/>
              <a:t>)</a:t>
            </a:r>
            <a:r>
              <a:rPr lang="en-IN" sz="1600" baseline="30000" dirty="0"/>
              <a:t> </a:t>
            </a:r>
          </a:p>
          <a:p>
            <a:pPr>
              <a:buNone/>
            </a:pPr>
            <a:r>
              <a:rPr lang="en-IN" sz="1600" dirty="0"/>
              <a:t>Clearly equation (2) is an exact equation since</a:t>
            </a:r>
          </a:p>
          <a:p>
            <a:pPr lvl="0">
              <a:buNone/>
            </a:pPr>
            <a:r>
              <a:rPr lang="en-IN" sz="1600" dirty="0"/>
              <a:t>i) Integrating M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w.r.t</a:t>
            </a:r>
            <a:r>
              <a:rPr lang="en-IN" sz="1600" dirty="0"/>
              <a:t>. x , treating y as </a:t>
            </a:r>
            <a:r>
              <a:rPr lang="en-IN" sz="1600" dirty="0" err="1"/>
              <a:t>constent</a:t>
            </a:r>
            <a:endParaRPr lang="en-IN" sz="1600" dirty="0"/>
          </a:p>
          <a:p>
            <a:pPr>
              <a:buNone/>
            </a:pPr>
            <a:r>
              <a:rPr lang="en-IN" sz="1600" dirty="0"/>
              <a:t>      =&gt; ʃ M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dx</a:t>
            </a:r>
            <a:r>
              <a:rPr lang="en-IN" sz="1600" dirty="0"/>
              <a:t> = ʃ (xy</a:t>
            </a:r>
            <a:r>
              <a:rPr lang="en-IN" sz="1600" baseline="30000" dirty="0"/>
              <a:t>4</a:t>
            </a:r>
            <a:r>
              <a:rPr lang="en-IN" sz="1600" dirty="0"/>
              <a:t>+y</a:t>
            </a:r>
            <a:r>
              <a:rPr lang="en-IN" sz="1600" baseline="30000" dirty="0"/>
              <a:t>2</a:t>
            </a:r>
            <a:r>
              <a:rPr lang="en-IN" sz="1600" dirty="0"/>
              <a:t>) </a:t>
            </a:r>
            <a:r>
              <a:rPr lang="en-IN" sz="1600" dirty="0" err="1"/>
              <a:t>dx</a:t>
            </a:r>
            <a:r>
              <a:rPr lang="en-IN" sz="1600" dirty="0"/>
              <a:t> =  </a:t>
            </a:r>
          </a:p>
          <a:p>
            <a:pPr>
              <a:buNone/>
            </a:pPr>
            <a:r>
              <a:rPr lang="en-IN" sz="1600" dirty="0"/>
              <a:t>ii) ʃ( terms of N</a:t>
            </a:r>
            <a:r>
              <a:rPr lang="en-IN" sz="1600" baseline="-25000" dirty="0"/>
              <a:t>1</a:t>
            </a:r>
            <a:r>
              <a:rPr lang="en-IN" sz="1600" dirty="0"/>
              <a:t> not containing x ) </a:t>
            </a:r>
            <a:r>
              <a:rPr lang="en-IN" sz="1600" dirty="0" err="1"/>
              <a:t>dy</a:t>
            </a:r>
            <a:r>
              <a:rPr lang="en-IN" sz="1600" dirty="0"/>
              <a:t> = ʃ 2y</a:t>
            </a:r>
            <a:r>
              <a:rPr lang="en-IN" sz="1600" baseline="30000" dirty="0"/>
              <a:t>5</a:t>
            </a:r>
            <a:r>
              <a:rPr lang="en-IN" sz="1600" dirty="0"/>
              <a:t> </a:t>
            </a:r>
            <a:r>
              <a:rPr lang="en-IN" sz="1600" dirty="0" err="1"/>
              <a:t>dy</a:t>
            </a:r>
            <a:r>
              <a:rPr lang="en-IN" sz="1600" dirty="0"/>
              <a:t>  =  y</a:t>
            </a:r>
            <a:r>
              <a:rPr lang="en-IN" sz="1600" baseline="30000" dirty="0"/>
              <a:t>6</a:t>
            </a:r>
            <a:r>
              <a:rPr lang="en-IN" sz="1600" dirty="0"/>
              <a:t>/3</a:t>
            </a:r>
          </a:p>
          <a:p>
            <a:pPr>
              <a:buNone/>
            </a:pPr>
            <a:r>
              <a:rPr lang="en-IN" sz="1600" dirty="0"/>
              <a:t>The general solution of the given equation is </a:t>
            </a:r>
          </a:p>
          <a:p>
            <a:pPr>
              <a:buNone/>
            </a:pPr>
            <a:r>
              <a:rPr lang="en-IN" sz="1600" dirty="0"/>
              <a:t> ʃ M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dx</a:t>
            </a:r>
            <a:r>
              <a:rPr lang="en-IN" sz="1600" dirty="0"/>
              <a:t> + ʃ( terms of N</a:t>
            </a:r>
            <a:r>
              <a:rPr lang="en-IN" sz="1600" baseline="-25000" dirty="0"/>
              <a:t>1</a:t>
            </a:r>
            <a:r>
              <a:rPr lang="en-IN" sz="1600" dirty="0"/>
              <a:t> not containing x ) </a:t>
            </a:r>
            <a:r>
              <a:rPr lang="en-IN" sz="1600" dirty="0" err="1"/>
              <a:t>dy</a:t>
            </a:r>
            <a:r>
              <a:rPr lang="en-IN" sz="1600" dirty="0"/>
              <a:t> = c =&gt; </a:t>
            </a:r>
          </a:p>
          <a:p>
            <a:pPr>
              <a:buNone/>
            </a:pPr>
            <a:endParaRPr lang="en-IN" sz="1600" dirty="0"/>
          </a:p>
          <a:p>
            <a:pPr>
              <a:buNone/>
            </a:pPr>
            <a:r>
              <a:rPr lang="en-IN" sz="1600" dirty="0"/>
              <a:t> </a:t>
            </a:r>
            <a:r>
              <a:rPr lang="en-IN" sz="1600" baseline="30000" dirty="0"/>
              <a:t>      </a:t>
            </a:r>
            <a:endParaRPr lang="en-IN" sz="1600" dirty="0"/>
          </a:p>
          <a:p>
            <a:pPr>
              <a:buNone/>
            </a:pPr>
            <a:r>
              <a:rPr lang="en-IN" sz="1600" dirty="0"/>
              <a:t> </a:t>
            </a:r>
          </a:p>
          <a:p>
            <a:pPr>
              <a:buNone/>
            </a:pPr>
            <a:endParaRPr lang="en-IN" sz="1600" dirty="0"/>
          </a:p>
          <a:p>
            <a:pPr>
              <a:buNone/>
            </a:pPr>
            <a:endParaRPr lang="en-IN" sz="1600" dirty="0"/>
          </a:p>
          <a:p>
            <a:pPr>
              <a:buNone/>
            </a:pPr>
            <a:endParaRPr lang="en-IN" sz="1600" dirty="0"/>
          </a:p>
          <a:p>
            <a:pPr>
              <a:buNone/>
            </a:pPr>
            <a:endParaRPr lang="en-IN" sz="1600" dirty="0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017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1357298"/>
            <a:ext cx="1990725" cy="3429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1714488"/>
            <a:ext cx="714375" cy="409575"/>
          </a:xfrm>
          <a:prstGeom prst="rect">
            <a:avLst/>
          </a:prstGeom>
          <a:noFill/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1785926"/>
            <a:ext cx="204788" cy="321810"/>
          </a:xfrm>
          <a:prstGeom prst="rect">
            <a:avLst/>
          </a:prstGeom>
          <a:noFill/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214554"/>
            <a:ext cx="1009650" cy="381000"/>
          </a:xfrm>
          <a:prstGeom prst="rect">
            <a:avLst/>
          </a:prstGeom>
          <a:noFill/>
        </p:spPr>
      </p:pic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2214554"/>
            <a:ext cx="2609850" cy="371475"/>
          </a:xfrm>
          <a:prstGeom prst="rect">
            <a:avLst/>
          </a:prstGeom>
          <a:noFill/>
        </p:spPr>
      </p:pic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0181" name="Picture 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2857496"/>
            <a:ext cx="1628775" cy="285750"/>
          </a:xfrm>
          <a:prstGeom prst="rect">
            <a:avLst/>
          </a:prstGeom>
          <a:noFill/>
        </p:spPr>
      </p:pic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0183" name="Picture 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3643314"/>
            <a:ext cx="1476375" cy="371475"/>
          </a:xfrm>
          <a:prstGeom prst="rect">
            <a:avLst/>
          </a:prstGeom>
          <a:noFill/>
        </p:spPr>
      </p:pic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0185" name="Picture 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4214818"/>
            <a:ext cx="619125" cy="361950"/>
          </a:xfrm>
          <a:prstGeom prst="rect">
            <a:avLst/>
          </a:prstGeom>
          <a:noFill/>
        </p:spPr>
      </p:pic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0187" name="Picture 1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5000636"/>
            <a:ext cx="1190625" cy="361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11420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br>
              <a:rPr lang="en-IN" sz="1600" b="1" dirty="0"/>
            </a:br>
            <a:br>
              <a:rPr lang="en-IN" sz="1600" b="1" dirty="0"/>
            </a:br>
            <a:r>
              <a:rPr lang="en-IN" sz="1600" b="1" dirty="0"/>
              <a:t>Linear Differential Equations of First Order in y :</a:t>
            </a:r>
            <a:br>
              <a:rPr lang="en-IN" sz="1600" b="1" dirty="0"/>
            </a:br>
            <a:br>
              <a:rPr lang="en-IN" sz="1600" dirty="0"/>
            </a:br>
            <a:r>
              <a:rPr lang="en-IN" sz="1600" dirty="0"/>
              <a:t>          An equation of the form         + P y = Q where P and Q are constants or functions of x defined over an interval I alone is called a linear differential equation of first order in y.</a:t>
            </a:r>
            <a:br>
              <a:rPr lang="en-IN" sz="1600" dirty="0"/>
            </a:br>
            <a:r>
              <a:rPr lang="en-IN" sz="1600" dirty="0"/>
              <a:t> If Q=0 for all x in I , then the corresponding equation        + P y = 0 is called a homogeneous linear equation of first order.</a:t>
            </a:r>
            <a:br>
              <a:rPr lang="en-IN" sz="1600" dirty="0"/>
            </a:br>
            <a:r>
              <a:rPr lang="en-IN" sz="1600" dirty="0"/>
              <a:t>If Q ǂ 0 for all x in I , then        + </a:t>
            </a:r>
            <a:r>
              <a:rPr lang="en-IN" sz="1600" dirty="0" err="1"/>
              <a:t>Py</a:t>
            </a:r>
            <a:r>
              <a:rPr lang="en-IN" sz="1600" dirty="0"/>
              <a:t> = Q is called a non-homogeneous linear equation of first order.</a:t>
            </a:r>
            <a:br>
              <a:rPr lang="en-IN" sz="1600" dirty="0"/>
            </a:br>
            <a:r>
              <a:rPr lang="en-IN" sz="1600" b="1" dirty="0"/>
              <a:t> </a:t>
            </a:r>
            <a:br>
              <a:rPr lang="en-IN" sz="1600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496"/>
            <a:ext cx="8229600" cy="3268667"/>
          </a:xfrm>
        </p:spPr>
        <p:txBody>
          <a:bodyPr>
            <a:normAutofit/>
          </a:bodyPr>
          <a:lstStyle/>
          <a:p>
            <a:r>
              <a:rPr lang="en-IN" sz="1600" b="1" dirty="0"/>
              <a:t>Working Rule :</a:t>
            </a:r>
          </a:p>
          <a:p>
            <a:pPr>
              <a:buNone/>
            </a:pPr>
            <a:endParaRPr lang="en-IN" sz="1600" dirty="0"/>
          </a:p>
          <a:p>
            <a:pPr lvl="0"/>
            <a:r>
              <a:rPr lang="en-IN" sz="1600" dirty="0"/>
              <a:t>First reduce the given equation to the standard form and then identify P and Q.</a:t>
            </a:r>
          </a:p>
          <a:p>
            <a:pPr lvl="0">
              <a:buNone/>
            </a:pPr>
            <a:endParaRPr lang="en-IN" sz="1600" dirty="0"/>
          </a:p>
          <a:p>
            <a:pPr lvl="0"/>
            <a:r>
              <a:rPr lang="en-IN" sz="1600" dirty="0"/>
              <a:t>Find ʃ P </a:t>
            </a:r>
            <a:r>
              <a:rPr lang="en-IN" sz="1600" dirty="0" err="1"/>
              <a:t>dx</a:t>
            </a:r>
            <a:r>
              <a:rPr lang="en-IN" sz="1600" dirty="0"/>
              <a:t> and then I.F = e </a:t>
            </a:r>
            <a:r>
              <a:rPr lang="en-IN" sz="1600" baseline="30000" dirty="0"/>
              <a:t>ʃ p </a:t>
            </a:r>
            <a:r>
              <a:rPr lang="en-IN" sz="1600" baseline="30000" dirty="0" err="1"/>
              <a:t>dx</a:t>
            </a:r>
            <a:r>
              <a:rPr lang="en-IN" sz="1600" dirty="0"/>
              <a:t> .</a:t>
            </a:r>
          </a:p>
          <a:p>
            <a:pPr lvl="0">
              <a:buNone/>
            </a:pPr>
            <a:endParaRPr lang="en-IN" sz="1600" dirty="0"/>
          </a:p>
          <a:p>
            <a:pPr lvl="0"/>
            <a:r>
              <a:rPr lang="en-IN" sz="1600" dirty="0"/>
              <a:t>Then obtain general solution by using y ( I.F ) = ʃ Q ( I.F ) </a:t>
            </a:r>
            <a:r>
              <a:rPr lang="en-IN" sz="1600" dirty="0" err="1"/>
              <a:t>dx</a:t>
            </a:r>
            <a:r>
              <a:rPr lang="en-IN" sz="1600" dirty="0"/>
              <a:t> + C .</a:t>
            </a:r>
          </a:p>
          <a:p>
            <a:pPr lvl="0">
              <a:buNone/>
            </a:pPr>
            <a:endParaRPr lang="en-IN" sz="1600" dirty="0"/>
          </a:p>
          <a:p>
            <a:r>
              <a:rPr lang="en-IN" sz="1600" dirty="0"/>
              <a:t>Ex :   x        + 2y – x</a:t>
            </a:r>
            <a:r>
              <a:rPr lang="en-IN" sz="1600" baseline="30000" dirty="0"/>
              <a:t>2 </a:t>
            </a:r>
            <a:r>
              <a:rPr lang="en-IN" sz="1600" dirty="0"/>
              <a:t>log x = 0.</a:t>
            </a:r>
          </a:p>
          <a:p>
            <a:endParaRPr lang="en-IN" sz="1600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1071546"/>
            <a:ext cx="209550" cy="371475"/>
          </a:xfrm>
          <a:prstGeom prst="rect">
            <a:avLst/>
          </a:prstGeom>
          <a:noFill/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1643050"/>
            <a:ext cx="209550" cy="371475"/>
          </a:xfrm>
          <a:prstGeom prst="rect">
            <a:avLst/>
          </a:prstGeom>
          <a:noFill/>
        </p:spPr>
      </p:pic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2285992"/>
            <a:ext cx="209550" cy="371475"/>
          </a:xfrm>
          <a:prstGeom prst="rect">
            <a:avLst/>
          </a:prstGeom>
          <a:noFill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5214950"/>
            <a:ext cx="209550" cy="371475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642942"/>
          </a:xfrm>
        </p:spPr>
        <p:txBody>
          <a:bodyPr>
            <a:normAutofit/>
          </a:bodyPr>
          <a:lstStyle/>
          <a:p>
            <a:pPr algn="l"/>
            <a:r>
              <a:rPr lang="en-IN" sz="1600" dirty="0"/>
              <a:t>Ex : Solve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1600" dirty="0"/>
              <a:t>Sol : Given Equation</a:t>
            </a:r>
          </a:p>
          <a:p>
            <a:pPr>
              <a:buNone/>
            </a:pPr>
            <a:r>
              <a:rPr lang="en-IN" sz="1600" dirty="0"/>
              <a:t>                                                    it is linear equation in y .</a:t>
            </a:r>
          </a:p>
          <a:p>
            <a:pPr>
              <a:buNone/>
            </a:pPr>
            <a:endParaRPr lang="en-IN" sz="1600" dirty="0"/>
          </a:p>
          <a:p>
            <a:pPr>
              <a:buNone/>
            </a:pPr>
            <a:r>
              <a:rPr lang="en-IN" sz="1600" dirty="0"/>
              <a:t> Hear</a:t>
            </a:r>
          </a:p>
          <a:p>
            <a:pPr>
              <a:buNone/>
            </a:pPr>
            <a:endParaRPr lang="en-IN" sz="1600" dirty="0"/>
          </a:p>
          <a:p>
            <a:pPr>
              <a:buNone/>
            </a:pPr>
            <a:r>
              <a:rPr lang="en-IN" sz="1600" dirty="0"/>
              <a:t>Now  I.F =</a:t>
            </a:r>
          </a:p>
          <a:p>
            <a:pPr>
              <a:buNone/>
            </a:pPr>
            <a:endParaRPr lang="en-IN" sz="1600" dirty="0"/>
          </a:p>
          <a:p>
            <a:pPr>
              <a:buNone/>
            </a:pPr>
            <a:r>
              <a:rPr lang="en-IN" sz="1600" dirty="0"/>
              <a:t>Therefore the general solution of given equation is </a:t>
            </a:r>
          </a:p>
          <a:p>
            <a:pPr>
              <a:buNone/>
            </a:pPr>
            <a:endParaRPr lang="en-IN" sz="1600" dirty="0"/>
          </a:p>
          <a:p>
            <a:pPr>
              <a:buNone/>
            </a:pPr>
            <a:r>
              <a:rPr lang="en-IN" sz="1600" dirty="0"/>
              <a:t> </a:t>
            </a:r>
          </a:p>
          <a:p>
            <a:pPr>
              <a:buNone/>
            </a:pPr>
            <a:r>
              <a:rPr lang="en-IN" sz="1600" dirty="0"/>
              <a:t> </a:t>
            </a:r>
          </a:p>
          <a:p>
            <a:pPr>
              <a:buNone/>
            </a:pPr>
            <a:r>
              <a:rPr lang="en-IN" sz="1600" dirty="0"/>
              <a:t> </a:t>
            </a:r>
          </a:p>
          <a:p>
            <a:pPr>
              <a:buNone/>
            </a:pPr>
            <a:r>
              <a:rPr lang="en-IN" sz="1600" dirty="0"/>
              <a:t>                                                   </a:t>
            </a:r>
          </a:p>
          <a:p>
            <a:pPr>
              <a:buNone/>
            </a:pPr>
            <a:endParaRPr lang="en-IN" sz="1600" dirty="0"/>
          </a:p>
          <a:p>
            <a:pPr>
              <a:buNone/>
            </a:pPr>
            <a:r>
              <a:rPr lang="en-IN" sz="1600" dirty="0"/>
              <a:t>  </a:t>
            </a:r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500042"/>
            <a:ext cx="1666875" cy="342900"/>
          </a:xfrm>
          <a:prstGeom prst="rect">
            <a:avLst/>
          </a:prstGeom>
          <a:noFill/>
        </p:spPr>
      </p:pic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857232"/>
            <a:ext cx="1666875" cy="342900"/>
          </a:xfrm>
          <a:prstGeom prst="rect">
            <a:avLst/>
          </a:prstGeom>
          <a:noFill/>
        </p:spPr>
      </p:pic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1214422"/>
            <a:ext cx="1643074" cy="306253"/>
          </a:xfrm>
          <a:prstGeom prst="rect">
            <a:avLst/>
          </a:prstGeom>
          <a:noFill/>
        </p:spPr>
      </p:pic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1207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1285860"/>
            <a:ext cx="161925" cy="190500"/>
          </a:xfrm>
          <a:prstGeom prst="rect">
            <a:avLst/>
          </a:prstGeom>
          <a:noFill/>
        </p:spPr>
      </p:pic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1209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1785926"/>
            <a:ext cx="1885950" cy="300037"/>
          </a:xfrm>
          <a:prstGeom prst="rect">
            <a:avLst/>
          </a:prstGeom>
          <a:noFill/>
        </p:spPr>
      </p:pic>
      <p:sp>
        <p:nvSpPr>
          <p:cNvPr id="512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1211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2357430"/>
            <a:ext cx="2647950" cy="276225"/>
          </a:xfrm>
          <a:prstGeom prst="rect">
            <a:avLst/>
          </a:prstGeom>
          <a:noFill/>
        </p:spPr>
      </p:pic>
      <p:sp>
        <p:nvSpPr>
          <p:cNvPr id="5121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1213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2928934"/>
            <a:ext cx="1552575" cy="342900"/>
          </a:xfrm>
          <a:prstGeom prst="rect">
            <a:avLst/>
          </a:prstGeom>
          <a:noFill/>
        </p:spPr>
      </p:pic>
      <p:sp>
        <p:nvSpPr>
          <p:cNvPr id="5121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5121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1217" name="Picture 1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357562"/>
            <a:ext cx="2552700" cy="371475"/>
          </a:xfrm>
          <a:prstGeom prst="rect">
            <a:avLst/>
          </a:prstGeom>
          <a:noFill/>
        </p:spPr>
      </p:pic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1" y="3786190"/>
            <a:ext cx="2071703" cy="388799"/>
          </a:xfrm>
          <a:prstGeom prst="rect">
            <a:avLst/>
          </a:prstGeom>
          <a:noFill/>
        </p:spPr>
      </p:pic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4214818"/>
            <a:ext cx="1643074" cy="4202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IN" sz="1600" b="1" dirty="0"/>
            </a:br>
            <a:r>
              <a:rPr lang="en-IN" sz="1600" b="1" dirty="0"/>
              <a:t>Linear Differential Equations of First Order in x :</a:t>
            </a:r>
            <a:br>
              <a:rPr lang="en-IN" sz="1600" b="1" dirty="0"/>
            </a:br>
            <a:br>
              <a:rPr lang="en-IN" sz="1600" dirty="0"/>
            </a:br>
            <a:r>
              <a:rPr lang="en-IN" sz="1600" dirty="0"/>
              <a:t>        </a:t>
            </a:r>
            <a:r>
              <a:rPr lang="en-IN" sz="1800" dirty="0"/>
              <a:t>An equation of the form        + P x = Q where P and Q are constants or functions of y defined </a:t>
            </a:r>
            <a:br>
              <a:rPr lang="en-IN" sz="1800" dirty="0"/>
            </a:br>
            <a:br>
              <a:rPr lang="en-IN" sz="1800" dirty="0"/>
            </a:br>
            <a:r>
              <a:rPr lang="en-IN" sz="1800" dirty="0"/>
              <a:t>over an interval I alone is called a linear differential equation of first order in x.</a:t>
            </a:r>
            <a:br>
              <a:rPr lang="en-IN" sz="1600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IN" sz="1600" b="1" dirty="0"/>
              <a:t>Working Rule :</a:t>
            </a:r>
            <a:endParaRPr lang="en-IN" sz="1600" dirty="0"/>
          </a:p>
          <a:p>
            <a:pPr lvl="0"/>
            <a:r>
              <a:rPr lang="en-IN" sz="1600" dirty="0"/>
              <a:t>First reduce the given equation to the standard form and then identify P and Q.</a:t>
            </a:r>
          </a:p>
          <a:p>
            <a:pPr lvl="0">
              <a:buNone/>
            </a:pPr>
            <a:endParaRPr lang="en-IN" sz="1600" dirty="0"/>
          </a:p>
          <a:p>
            <a:pPr lvl="0"/>
            <a:r>
              <a:rPr lang="en-IN" sz="1600" dirty="0"/>
              <a:t>Find ʃ P </a:t>
            </a:r>
            <a:r>
              <a:rPr lang="en-IN" sz="1600" dirty="0" err="1"/>
              <a:t>dy</a:t>
            </a:r>
            <a:r>
              <a:rPr lang="en-IN" sz="1600" dirty="0"/>
              <a:t> and then I.F = e </a:t>
            </a:r>
            <a:r>
              <a:rPr lang="en-IN" sz="1600" baseline="30000" dirty="0"/>
              <a:t>ʃ P </a:t>
            </a:r>
            <a:r>
              <a:rPr lang="en-IN" sz="1600" baseline="30000" dirty="0" err="1"/>
              <a:t>dy</a:t>
            </a:r>
            <a:r>
              <a:rPr lang="en-IN" sz="1600" dirty="0"/>
              <a:t> .</a:t>
            </a:r>
          </a:p>
          <a:p>
            <a:pPr lvl="0">
              <a:buNone/>
            </a:pPr>
            <a:endParaRPr lang="en-IN" sz="1600" dirty="0"/>
          </a:p>
          <a:p>
            <a:pPr lvl="0"/>
            <a:r>
              <a:rPr lang="en-IN" sz="1600" dirty="0"/>
              <a:t>Then obtain general solution by using x ( I.F ) = ʃ Q ( I.F ) </a:t>
            </a:r>
            <a:r>
              <a:rPr lang="en-IN" sz="1600" dirty="0" err="1"/>
              <a:t>dy</a:t>
            </a:r>
            <a:r>
              <a:rPr lang="en-IN" sz="1600" dirty="0"/>
              <a:t> + C .</a:t>
            </a:r>
          </a:p>
          <a:p>
            <a:pPr lvl="0">
              <a:buNone/>
            </a:pPr>
            <a:endParaRPr lang="en-IN" sz="1600" dirty="0"/>
          </a:p>
          <a:p>
            <a:r>
              <a:rPr lang="en-IN" sz="1600" dirty="0"/>
              <a:t>Ex :   (1+y</a:t>
            </a:r>
            <a:r>
              <a:rPr lang="en-IN" sz="1600" baseline="30000" dirty="0"/>
              <a:t>2</a:t>
            </a:r>
            <a:r>
              <a:rPr lang="en-IN" sz="1600" dirty="0"/>
              <a:t>)</a:t>
            </a:r>
            <a:r>
              <a:rPr lang="en-IN" sz="1600" dirty="0" err="1"/>
              <a:t>dx</a:t>
            </a:r>
            <a:r>
              <a:rPr lang="en-IN" sz="1600" dirty="0"/>
              <a:t> = ( Tan</a:t>
            </a:r>
            <a:r>
              <a:rPr lang="en-IN" sz="1600" baseline="30000" dirty="0"/>
              <a:t>-1</a:t>
            </a:r>
            <a:r>
              <a:rPr lang="en-IN" sz="1600" dirty="0"/>
              <a:t>y – x )dy.</a:t>
            </a:r>
          </a:p>
          <a:p>
            <a:pPr>
              <a:buNone/>
            </a:pPr>
            <a:endParaRPr lang="en-IN" sz="1600" dirty="0"/>
          </a:p>
          <a:p>
            <a:pPr>
              <a:buNone/>
            </a:pPr>
            <a:r>
              <a:rPr lang="en-IN" sz="1600" b="1" dirty="0"/>
              <a:t>Bernoulli’s Equation :</a:t>
            </a:r>
            <a:endParaRPr lang="en-IN" sz="1600" dirty="0"/>
          </a:p>
          <a:p>
            <a:pPr>
              <a:lnSpc>
                <a:spcPct val="150000"/>
              </a:lnSpc>
              <a:buNone/>
            </a:pPr>
            <a:r>
              <a:rPr lang="en-IN" sz="1600" b="1" dirty="0"/>
              <a:t>      </a:t>
            </a:r>
            <a:r>
              <a:rPr lang="en-IN" sz="1600" dirty="0"/>
              <a:t>An equation of the form       + P y = Q </a:t>
            </a:r>
            <a:r>
              <a:rPr lang="en-IN" sz="1600" dirty="0" err="1"/>
              <a:t>y</a:t>
            </a:r>
            <a:r>
              <a:rPr lang="en-IN" sz="1600" baseline="30000" dirty="0" err="1"/>
              <a:t>n</a:t>
            </a:r>
            <a:r>
              <a:rPr lang="en-IN" sz="1600" dirty="0"/>
              <a:t> where P and Q are real numbers or functions of x alone and n is a real number such that n ǂ 0 and n ǂ 1 , is called a Bernoulli’s differential equation . We can solve Bernoulli’s by reducing it to linear differential equation in y .</a:t>
            </a:r>
          </a:p>
          <a:p>
            <a:pPr>
              <a:lnSpc>
                <a:spcPct val="150000"/>
              </a:lnSpc>
            </a:pPr>
            <a:r>
              <a:rPr lang="en-IN" sz="1600" dirty="0"/>
              <a:t>Ex :   x      + y = y</a:t>
            </a:r>
            <a:r>
              <a:rPr lang="en-IN" sz="1600" baseline="30000" dirty="0"/>
              <a:t>2</a:t>
            </a:r>
            <a:r>
              <a:rPr lang="en-IN" sz="1600" dirty="0"/>
              <a:t> log x .</a:t>
            </a:r>
          </a:p>
          <a:p>
            <a:pPr>
              <a:buNone/>
            </a:pPr>
            <a:endParaRPr lang="en-IN" sz="1600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642918"/>
            <a:ext cx="257175" cy="371475"/>
          </a:xfrm>
          <a:prstGeom prst="rect">
            <a:avLst/>
          </a:prstGeom>
          <a:noFill/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4286256"/>
            <a:ext cx="238125" cy="371475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5429264"/>
            <a:ext cx="238125" cy="371475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4" descr="Related image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508595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785918" y="2214554"/>
            <a:ext cx="585791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>
                <a:solidFill>
                  <a:srgbClr val="00B0F0"/>
                </a:solidFill>
                <a:latin typeface="Algerian" pitchFamily="82" charset="0"/>
              </a:rPr>
              <a:t>WELCOME</a:t>
            </a:r>
            <a:br>
              <a:rPr lang="en-IN" dirty="0"/>
            </a:br>
            <a:r>
              <a:rPr lang="en-IN" dirty="0">
                <a:solidFill>
                  <a:srgbClr val="7030A0"/>
                </a:solidFill>
                <a:latin typeface="Algerian" pitchFamily="82" charset="0"/>
              </a:rPr>
              <a:t>TO </a:t>
            </a:r>
          </a:p>
          <a:p>
            <a:pPr algn="ctr"/>
            <a:r>
              <a:rPr lang="en-IN" sz="2800" dirty="0">
                <a:solidFill>
                  <a:srgbClr val="FF0000"/>
                </a:solidFill>
                <a:latin typeface="Algerian" pitchFamily="82" charset="0"/>
              </a:rPr>
              <a:t>p. R. </a:t>
            </a:r>
            <a:r>
              <a:rPr lang="en-IN" sz="2800" dirty="0" err="1">
                <a:solidFill>
                  <a:srgbClr val="FF0000"/>
                </a:solidFill>
                <a:latin typeface="Algerian" pitchFamily="82" charset="0"/>
              </a:rPr>
              <a:t>GOVernment</a:t>
            </a:r>
            <a:r>
              <a:rPr lang="en-IN" sz="2800" dirty="0">
                <a:solidFill>
                  <a:srgbClr val="FF0000"/>
                </a:solidFill>
                <a:latin typeface="Algerian" pitchFamily="82" charset="0"/>
              </a:rPr>
              <a:t> college ( a )</a:t>
            </a:r>
          </a:p>
          <a:p>
            <a:pPr algn="ctr"/>
            <a:br>
              <a:rPr lang="en-IN" dirty="0">
                <a:latin typeface="Algerian" pitchFamily="82" charset="0"/>
              </a:rPr>
            </a:br>
            <a:r>
              <a:rPr lang="en-IN" sz="2400" dirty="0">
                <a:solidFill>
                  <a:srgbClr val="5A5606"/>
                </a:solidFill>
                <a:latin typeface="Algerian" pitchFamily="82" charset="0"/>
              </a:rPr>
              <a:t>Kakinada  </a:t>
            </a:r>
          </a:p>
          <a:p>
            <a:pPr algn="ctr"/>
            <a:endParaRPr lang="en-IN" dirty="0">
              <a:solidFill>
                <a:srgbClr val="002060"/>
              </a:solidFill>
              <a:latin typeface="Algerian" pitchFamily="82" charset="0"/>
            </a:endParaRPr>
          </a:p>
          <a:p>
            <a:pPr algn="ctr"/>
            <a:r>
              <a:rPr lang="en-IN" sz="2800" dirty="0">
                <a:solidFill>
                  <a:srgbClr val="002060"/>
                </a:solidFill>
                <a:latin typeface="Algerian" pitchFamily="82" charset="0"/>
              </a:rPr>
              <a:t>east </a:t>
            </a:r>
            <a:r>
              <a:rPr lang="en-IN" sz="2800" dirty="0" err="1">
                <a:solidFill>
                  <a:srgbClr val="002060"/>
                </a:solidFill>
                <a:latin typeface="Algerian" pitchFamily="82" charset="0"/>
              </a:rPr>
              <a:t>godhavari</a:t>
            </a:r>
            <a:r>
              <a:rPr lang="en-IN" sz="2800" dirty="0">
                <a:solidFill>
                  <a:srgbClr val="002060"/>
                </a:solidFill>
                <a:latin typeface="Algerian" pitchFamily="82" charset="0"/>
              </a:rPr>
              <a:t> dist</a:t>
            </a:r>
            <a:endParaRPr lang="en-IN" sz="2800" dirty="0"/>
          </a:p>
        </p:txBody>
      </p:sp>
    </p:spTree>
  </p:cSld>
  <p:clrMapOvr>
    <a:masterClrMapping/>
  </p:clrMapOvr>
  <p:transition>
    <p:newsfla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n-IN" sz="1600" b="1" dirty="0"/>
              <a:t>Orthogonal Trajectories of a family of curve :</a:t>
            </a:r>
            <a:br>
              <a:rPr lang="en-IN" sz="1600" b="1" dirty="0"/>
            </a:br>
            <a:r>
              <a:rPr lang="en-IN" sz="1600" b="1" dirty="0"/>
              <a:t>        </a:t>
            </a:r>
            <a:r>
              <a:rPr lang="en-IN" sz="1800" dirty="0"/>
              <a:t>If a curve C cuts every member of a given family of curves T at a right angle , then the curve C is called an Orthogonal trajectory of the family T.</a:t>
            </a:r>
            <a:br>
              <a:rPr lang="en-IN" sz="1600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78634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IN" sz="1600" b="1" dirty="0"/>
              <a:t>Cartesian Co-ordinates working rule :</a:t>
            </a:r>
            <a:endParaRPr lang="en-IN" sz="1600" dirty="0"/>
          </a:p>
          <a:p>
            <a:r>
              <a:rPr lang="en-IN" sz="1600" dirty="0"/>
              <a:t>     Let f(</a:t>
            </a:r>
            <a:r>
              <a:rPr lang="en-IN" sz="1600" dirty="0" err="1"/>
              <a:t>x,y,c</a:t>
            </a:r>
            <a:r>
              <a:rPr lang="en-IN" sz="1600" dirty="0"/>
              <a:t>) = 0 be the equation of the given family of curves. ....... (1)</a:t>
            </a:r>
          </a:p>
          <a:p>
            <a:pPr>
              <a:buNone/>
            </a:pPr>
            <a:endParaRPr lang="en-IN" sz="1600" dirty="0"/>
          </a:p>
          <a:p>
            <a:pPr lvl="0"/>
            <a:r>
              <a:rPr lang="en-IN" sz="1600" dirty="0"/>
              <a:t>Differentiate (1) </a:t>
            </a:r>
            <a:r>
              <a:rPr lang="en-IN" sz="1600" dirty="0" err="1"/>
              <a:t>w.r.t</a:t>
            </a:r>
            <a:r>
              <a:rPr lang="en-IN" sz="1600" dirty="0"/>
              <a:t>. x and obtain the differential equation F(x,y,y</a:t>
            </a:r>
            <a:r>
              <a:rPr lang="en-IN" sz="1600" baseline="30000" dirty="0"/>
              <a:t>1</a:t>
            </a:r>
            <a:r>
              <a:rPr lang="en-IN" sz="1600" dirty="0"/>
              <a:t>) = 0 by eliminating the parameter. ........ (2)</a:t>
            </a:r>
          </a:p>
          <a:p>
            <a:pPr lvl="0">
              <a:buNone/>
            </a:pPr>
            <a:endParaRPr lang="en-IN" sz="1600" dirty="0"/>
          </a:p>
          <a:p>
            <a:pPr lvl="0"/>
            <a:r>
              <a:rPr lang="en-IN" sz="1600" dirty="0"/>
              <a:t>Replace          by  –          in (2).</a:t>
            </a:r>
          </a:p>
          <a:p>
            <a:pPr lvl="0">
              <a:buNone/>
            </a:pPr>
            <a:endParaRPr lang="en-IN" sz="1600" dirty="0"/>
          </a:p>
          <a:p>
            <a:r>
              <a:rPr lang="en-IN" sz="1600" dirty="0"/>
              <a:t>Then the differential equation of the orthogonal trajectories is F(</a:t>
            </a:r>
            <a:r>
              <a:rPr lang="en-IN" sz="1600" dirty="0" err="1"/>
              <a:t>x,y</a:t>
            </a:r>
            <a:r>
              <a:rPr lang="en-IN" sz="1600" dirty="0"/>
              <a:t>,-        ) = 0 ......(3)</a:t>
            </a:r>
          </a:p>
          <a:p>
            <a:pPr>
              <a:buNone/>
            </a:pPr>
            <a:endParaRPr lang="en-IN" sz="1600" dirty="0"/>
          </a:p>
          <a:p>
            <a:pPr lvl="0"/>
            <a:r>
              <a:rPr lang="en-IN" sz="1600" dirty="0"/>
              <a:t>Solve the equation (3) to get the equation of the orthogonal trajectories of (1).</a:t>
            </a:r>
          </a:p>
          <a:p>
            <a:pPr lvl="0"/>
            <a:endParaRPr lang="en-IN" sz="1600" dirty="0"/>
          </a:p>
          <a:p>
            <a:pPr>
              <a:buNone/>
            </a:pPr>
            <a:r>
              <a:rPr lang="en-IN" sz="1600" b="1" dirty="0"/>
              <a:t>Self Orthogonal family of curves : </a:t>
            </a:r>
            <a:endParaRPr lang="en-IN" sz="1600" dirty="0"/>
          </a:p>
          <a:p>
            <a:pPr>
              <a:lnSpc>
                <a:spcPct val="160000"/>
              </a:lnSpc>
              <a:buNone/>
            </a:pPr>
            <a:r>
              <a:rPr lang="en-IN" sz="1600" dirty="0"/>
              <a:t>        If each member of given family of curves cuts every other member of the family at right angle , </a:t>
            </a:r>
          </a:p>
          <a:p>
            <a:pPr>
              <a:lnSpc>
                <a:spcPct val="160000"/>
              </a:lnSpc>
              <a:buNone/>
            </a:pPr>
            <a:r>
              <a:rPr lang="en-IN" sz="1600" dirty="0"/>
              <a:t>then the given family of curves is said to be self orthogonal . </a:t>
            </a:r>
          </a:p>
          <a:p>
            <a:pPr>
              <a:lnSpc>
                <a:spcPct val="160000"/>
              </a:lnSpc>
              <a:buNone/>
            </a:pPr>
            <a:r>
              <a:rPr lang="en-IN" sz="1600" dirty="0"/>
              <a:t>     For self orthogonal family of curves , the differential equation of the family is same as the differential </a:t>
            </a:r>
          </a:p>
          <a:p>
            <a:pPr>
              <a:lnSpc>
                <a:spcPct val="160000"/>
              </a:lnSpc>
              <a:buNone/>
            </a:pPr>
            <a:r>
              <a:rPr lang="en-IN" sz="1600" dirty="0"/>
              <a:t>equation of the family of orthogonal trajectories.</a:t>
            </a:r>
          </a:p>
          <a:p>
            <a:pPr>
              <a:lnSpc>
                <a:spcPct val="160000"/>
              </a:lnSpc>
            </a:pPr>
            <a:endParaRPr lang="en-IN" sz="1600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2714620"/>
            <a:ext cx="238125" cy="371475"/>
          </a:xfrm>
          <a:prstGeom prst="rect">
            <a:avLst/>
          </a:prstGeom>
          <a:noFill/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2786058"/>
            <a:ext cx="285750" cy="371475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3214686"/>
            <a:ext cx="285750" cy="371475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071570"/>
          </a:xfrm>
        </p:spPr>
        <p:txBody>
          <a:bodyPr>
            <a:normAutofit/>
          </a:bodyPr>
          <a:lstStyle/>
          <a:p>
            <a:pPr algn="l"/>
            <a:r>
              <a:rPr lang="en-IN" sz="1800" b="1" dirty="0"/>
              <a:t>Polar co-ordinates working rule :</a:t>
            </a:r>
            <a:br>
              <a:rPr lang="en-IN" sz="1600" dirty="0"/>
            </a:br>
            <a:br>
              <a:rPr lang="en-IN" sz="1600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     Let f(</a:t>
            </a:r>
            <a:r>
              <a:rPr lang="en-IN" sz="1600" dirty="0" err="1"/>
              <a:t>r,θ,c</a:t>
            </a:r>
            <a:r>
              <a:rPr lang="en-IN" sz="1600" dirty="0"/>
              <a:t>) = 0 be the equation of the given family of curves   .............(1)</a:t>
            </a:r>
            <a:br>
              <a:rPr lang="en-IN" sz="1600" dirty="0"/>
            </a:br>
            <a:r>
              <a:rPr lang="en-IN" sz="1600" dirty="0"/>
              <a:t>i)   Differentiate (1) </a:t>
            </a:r>
            <a:r>
              <a:rPr lang="en-IN" sz="1600" dirty="0" err="1"/>
              <a:t>w.r.t.θ</a:t>
            </a:r>
            <a:r>
              <a:rPr lang="en-IN" sz="1600" dirty="0"/>
              <a:t> and obtain the differential equation F( </a:t>
            </a:r>
            <a:r>
              <a:rPr lang="en-IN" sz="1600" dirty="0" err="1"/>
              <a:t>r,θ</a:t>
            </a:r>
            <a:r>
              <a:rPr lang="en-IN" sz="1600" dirty="0"/>
              <a:t>,</a:t>
            </a:r>
            <a:r>
              <a:rPr lang="en-IN" sz="1600" b="1" dirty="0"/>
              <a:t> </a:t>
            </a:r>
            <a:r>
              <a:rPr lang="en-IN" sz="1600" dirty="0"/>
              <a:t>) = 0 by eliminating the   </a:t>
            </a:r>
            <a:br>
              <a:rPr lang="en-IN" sz="1600" dirty="0"/>
            </a:br>
            <a:r>
              <a:rPr lang="en-IN" sz="1600" dirty="0"/>
              <a:t>      parameter c. .......................(2)</a:t>
            </a:r>
            <a:br>
              <a:rPr lang="en-IN" sz="1600" dirty="0"/>
            </a:br>
            <a:r>
              <a:rPr lang="en-IN" sz="1600" dirty="0"/>
              <a:t>ii)  Replace by –r</a:t>
            </a:r>
            <a:r>
              <a:rPr lang="en-IN" sz="1600" baseline="30000" dirty="0"/>
              <a:t>2</a:t>
            </a:r>
            <a:r>
              <a:rPr lang="en-IN" sz="1600" dirty="0"/>
              <a:t> in (2). Then the differential equation of the orthogonal trajectories is                        </a:t>
            </a:r>
            <a:br>
              <a:rPr lang="en-IN" sz="1600" dirty="0"/>
            </a:br>
            <a:r>
              <a:rPr lang="en-IN" sz="1600" dirty="0"/>
              <a:t>      F( </a:t>
            </a:r>
            <a:r>
              <a:rPr lang="en-IN" sz="1600" dirty="0" err="1"/>
              <a:t>r,θ</a:t>
            </a:r>
            <a:r>
              <a:rPr lang="en-IN" sz="1600" dirty="0"/>
              <a:t>, –r</a:t>
            </a:r>
            <a:r>
              <a:rPr lang="en-IN" sz="1600" baseline="30000" dirty="0"/>
              <a:t>2</a:t>
            </a:r>
            <a:r>
              <a:rPr lang="en-IN" sz="1600" dirty="0"/>
              <a:t>) = 0 ............(3)</a:t>
            </a:r>
            <a:br>
              <a:rPr lang="en-IN" sz="1600" dirty="0"/>
            </a:br>
            <a:r>
              <a:rPr lang="en-IN" sz="1600" dirty="0"/>
              <a:t>iii)  Solve the equation (3) to get the equation of the orthogonal trajectories of (1).</a:t>
            </a:r>
            <a:br>
              <a:rPr lang="en-IN" sz="1600" dirty="0"/>
            </a:br>
            <a:r>
              <a:rPr lang="en-IN" sz="1600" b="1" dirty="0"/>
              <a:t> </a:t>
            </a:r>
            <a:endParaRPr lang="en-IN" sz="1600" dirty="0"/>
          </a:p>
        </p:txBody>
      </p:sp>
    </p:spTree>
  </p:cSld>
  <p:clrMapOvr>
    <a:masterClrMapping/>
  </p:clrMapOvr>
  <p:transition>
    <p:newsflash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pPr algn="l"/>
            <a:br>
              <a:rPr lang="en-IN" sz="1800" b="1" dirty="0"/>
            </a:br>
            <a:br>
              <a:rPr lang="en-IN" sz="1800" b="1" dirty="0"/>
            </a:br>
            <a:br>
              <a:rPr lang="en-IN" sz="1800" b="1" dirty="0"/>
            </a:br>
            <a:r>
              <a:rPr lang="en-IN" sz="2000" b="1" dirty="0"/>
              <a:t>Differential equation of first order but not of first degree : </a:t>
            </a:r>
            <a:br>
              <a:rPr lang="en-IN" sz="2000" b="1" dirty="0"/>
            </a:br>
            <a:br>
              <a:rPr lang="en-IN" sz="2000" dirty="0"/>
            </a:br>
            <a:br>
              <a:rPr lang="en-IN" sz="2000" dirty="0"/>
            </a:br>
            <a:endParaRPr lang="en-IN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buNone/>
            </a:pPr>
            <a:endParaRPr lang="en-IN" sz="1800" dirty="0"/>
          </a:p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800" dirty="0"/>
              <a:t>              An equation of the form f(</a:t>
            </a:r>
            <a:r>
              <a:rPr lang="en-IN" sz="1800" dirty="0" err="1"/>
              <a:t>x,y,p</a:t>
            </a:r>
            <a:r>
              <a:rPr lang="en-IN" sz="1800" dirty="0"/>
              <a:t>)=0 where p is not of the first degree, is called a differential equation of first order and not of first degree..</a:t>
            </a:r>
            <a:br>
              <a:rPr lang="en-IN" sz="1800" dirty="0"/>
            </a:br>
            <a:r>
              <a:rPr lang="en-IN" sz="1800" dirty="0"/>
              <a:t>An equation of the form </a:t>
            </a:r>
            <a:r>
              <a:rPr lang="en-IN" sz="1800" dirty="0" err="1"/>
              <a:t>p</a:t>
            </a:r>
            <a:r>
              <a:rPr lang="en-IN" sz="1800" baseline="30000" dirty="0" err="1"/>
              <a:t>n</a:t>
            </a:r>
            <a:r>
              <a:rPr lang="en-IN" sz="1800" dirty="0"/>
              <a:t> + P</a:t>
            </a:r>
            <a:r>
              <a:rPr lang="en-IN" sz="1800" baseline="-25000" dirty="0"/>
              <a:t>1</a:t>
            </a:r>
            <a:r>
              <a:rPr lang="en-IN" sz="1800" dirty="0"/>
              <a:t>(</a:t>
            </a:r>
            <a:r>
              <a:rPr lang="en-IN" sz="1800" dirty="0" err="1"/>
              <a:t>x,y</a:t>
            </a:r>
            <a:r>
              <a:rPr lang="en-IN" sz="1800" dirty="0"/>
              <a:t>)p</a:t>
            </a:r>
            <a:r>
              <a:rPr lang="en-IN" sz="1800" baseline="30000" dirty="0"/>
              <a:t>n-1</a:t>
            </a:r>
            <a:r>
              <a:rPr lang="en-IN" sz="1800" dirty="0"/>
              <a:t> + ......... + P</a:t>
            </a:r>
            <a:r>
              <a:rPr lang="en-IN" sz="1800" baseline="-25000" dirty="0"/>
              <a:t>n-1</a:t>
            </a:r>
            <a:r>
              <a:rPr lang="en-IN" sz="1800" dirty="0"/>
              <a:t>(</a:t>
            </a:r>
            <a:r>
              <a:rPr lang="en-IN" sz="1800" dirty="0" err="1"/>
              <a:t>x,y</a:t>
            </a:r>
            <a:r>
              <a:rPr lang="en-IN" sz="1800" dirty="0"/>
              <a:t>) p + </a:t>
            </a:r>
            <a:r>
              <a:rPr lang="en-IN" sz="1800" dirty="0" err="1"/>
              <a:t>P</a:t>
            </a:r>
            <a:r>
              <a:rPr lang="en-IN" sz="1800" baseline="-25000" dirty="0" err="1"/>
              <a:t>n</a:t>
            </a:r>
            <a:r>
              <a:rPr lang="en-IN" sz="1800" dirty="0"/>
              <a:t>(</a:t>
            </a:r>
            <a:r>
              <a:rPr lang="en-IN" sz="1800" dirty="0" err="1"/>
              <a:t>x,y</a:t>
            </a:r>
            <a:r>
              <a:rPr lang="en-IN" sz="1800" dirty="0"/>
              <a:t>) = 0 is called the general first order equation of degree n ( &gt;1 ).</a:t>
            </a:r>
          </a:p>
          <a:p>
            <a:pPr>
              <a:lnSpc>
                <a:spcPct val="150000"/>
              </a:lnSpc>
              <a:buNone/>
            </a:pPr>
            <a:r>
              <a:rPr lang="en-IN" sz="1800" dirty="0"/>
              <a:t>These equation can be divided into four types :</a:t>
            </a:r>
          </a:p>
          <a:p>
            <a:pPr lvl="0">
              <a:lnSpc>
                <a:spcPct val="150000"/>
              </a:lnSpc>
            </a:pPr>
            <a:r>
              <a:rPr lang="en-IN" sz="1800" dirty="0"/>
              <a:t>Solvable for P</a:t>
            </a:r>
          </a:p>
          <a:p>
            <a:pPr lvl="0">
              <a:lnSpc>
                <a:spcPct val="150000"/>
              </a:lnSpc>
            </a:pPr>
            <a:r>
              <a:rPr lang="en-IN" sz="1800" dirty="0"/>
              <a:t>Solvable for X</a:t>
            </a:r>
          </a:p>
          <a:p>
            <a:pPr lvl="0">
              <a:lnSpc>
                <a:spcPct val="150000"/>
              </a:lnSpc>
            </a:pPr>
            <a:r>
              <a:rPr lang="en-IN" sz="1800" dirty="0"/>
              <a:t>Solvable for Y</a:t>
            </a:r>
          </a:p>
          <a:p>
            <a:pPr lvl="0">
              <a:lnSpc>
                <a:spcPct val="150000"/>
              </a:lnSpc>
            </a:pPr>
            <a:r>
              <a:rPr lang="en-IN" sz="1800" dirty="0" err="1"/>
              <a:t>Clairaut’s</a:t>
            </a:r>
            <a:r>
              <a:rPr lang="en-IN" sz="1800" dirty="0"/>
              <a:t> equation.</a:t>
            </a:r>
          </a:p>
          <a:p>
            <a:endParaRPr lang="en-IN" dirty="0"/>
          </a:p>
        </p:txBody>
      </p:sp>
    </p:spTree>
  </p:cSld>
  <p:clrMapOvr>
    <a:masterClrMapping/>
  </p:clrMapOvr>
  <p:transition>
    <p:wheel spokes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algn="l"/>
            <a:br>
              <a:rPr lang="en-IN" sz="1600" b="1" dirty="0"/>
            </a:br>
            <a:r>
              <a:rPr lang="en-IN" sz="1800" b="1" dirty="0"/>
              <a:t>Equations Solvable for P :</a:t>
            </a:r>
            <a:br>
              <a:rPr lang="en-IN" sz="1600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 Let f(</a:t>
            </a:r>
            <a:r>
              <a:rPr lang="en-IN" sz="1600" dirty="0" err="1"/>
              <a:t>x,y,p</a:t>
            </a:r>
            <a:r>
              <a:rPr lang="en-IN" sz="1600" dirty="0"/>
              <a:t>)=0 ...... (1) be the given equation of first order and degree n (&gt;1 )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Therefore (1) can be written as </a:t>
            </a:r>
            <a:r>
              <a:rPr lang="en-IN" sz="1600" dirty="0" err="1"/>
              <a:t>p</a:t>
            </a:r>
            <a:r>
              <a:rPr lang="en-IN" sz="1600" baseline="30000" dirty="0" err="1"/>
              <a:t>n</a:t>
            </a:r>
            <a:r>
              <a:rPr lang="en-IN" sz="1600" dirty="0"/>
              <a:t> + P</a:t>
            </a:r>
            <a:r>
              <a:rPr lang="en-IN" sz="1600" baseline="-25000" dirty="0"/>
              <a:t>1</a:t>
            </a:r>
            <a:r>
              <a:rPr lang="en-IN" sz="1600" dirty="0"/>
              <a:t>(</a:t>
            </a:r>
            <a:r>
              <a:rPr lang="en-IN" sz="1600" dirty="0" err="1"/>
              <a:t>x,y</a:t>
            </a:r>
            <a:r>
              <a:rPr lang="en-IN" sz="1600" dirty="0"/>
              <a:t>)p</a:t>
            </a:r>
            <a:r>
              <a:rPr lang="en-IN" sz="1600" baseline="30000" dirty="0"/>
              <a:t>n-1</a:t>
            </a:r>
            <a:r>
              <a:rPr lang="en-IN" sz="1600" dirty="0"/>
              <a:t> + ......... + P</a:t>
            </a:r>
            <a:r>
              <a:rPr lang="en-IN" sz="1600" baseline="-25000" dirty="0"/>
              <a:t>n-1</a:t>
            </a:r>
            <a:r>
              <a:rPr lang="en-IN" sz="1600" dirty="0"/>
              <a:t>(</a:t>
            </a:r>
            <a:r>
              <a:rPr lang="en-IN" sz="1600" dirty="0" err="1"/>
              <a:t>x,y</a:t>
            </a:r>
            <a:r>
              <a:rPr lang="en-IN" sz="1600" dirty="0"/>
              <a:t>) p + </a:t>
            </a:r>
            <a:r>
              <a:rPr lang="en-IN" sz="1600" dirty="0" err="1"/>
              <a:t>P</a:t>
            </a:r>
            <a:r>
              <a:rPr lang="en-IN" sz="1600" baseline="-25000" dirty="0" err="1"/>
              <a:t>n</a:t>
            </a:r>
            <a:r>
              <a:rPr lang="en-IN" sz="1600" dirty="0"/>
              <a:t>(</a:t>
            </a:r>
            <a:r>
              <a:rPr lang="en-IN" sz="1600" dirty="0" err="1"/>
              <a:t>x,y</a:t>
            </a:r>
            <a:r>
              <a:rPr lang="en-IN" sz="1600" dirty="0"/>
              <a:t>) = 0  ........(2)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If (2) is solved for P, let n solutions be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P= f</a:t>
            </a:r>
            <a:r>
              <a:rPr lang="en-IN" sz="1600" baseline="-25000" dirty="0"/>
              <a:t>1</a:t>
            </a:r>
            <a:r>
              <a:rPr lang="en-IN" sz="1600" dirty="0"/>
              <a:t>(</a:t>
            </a:r>
            <a:r>
              <a:rPr lang="en-IN" sz="1600" dirty="0" err="1"/>
              <a:t>x,y</a:t>
            </a:r>
            <a:r>
              <a:rPr lang="en-IN" sz="1600" dirty="0"/>
              <a:t>) ,   P= f</a:t>
            </a:r>
            <a:r>
              <a:rPr lang="en-IN" sz="1600" baseline="-25000" dirty="0"/>
              <a:t>2</a:t>
            </a:r>
            <a:r>
              <a:rPr lang="en-IN" sz="1600" dirty="0"/>
              <a:t>(</a:t>
            </a:r>
            <a:r>
              <a:rPr lang="en-IN" sz="1600" dirty="0" err="1"/>
              <a:t>x,y</a:t>
            </a:r>
            <a:r>
              <a:rPr lang="en-IN" sz="1600" dirty="0"/>
              <a:t>) , .........  P= f</a:t>
            </a:r>
            <a:r>
              <a:rPr lang="en-IN" sz="1600" baseline="-25000" dirty="0"/>
              <a:t>n</a:t>
            </a:r>
            <a:r>
              <a:rPr lang="en-IN" sz="1600" dirty="0"/>
              <a:t>(</a:t>
            </a:r>
            <a:r>
              <a:rPr lang="en-IN" sz="1600" dirty="0" err="1"/>
              <a:t>x,y</a:t>
            </a:r>
            <a:r>
              <a:rPr lang="en-IN" sz="1600" dirty="0"/>
              <a:t>)  .........(3)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Therefore (2) can be expressed in the form 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  [ P- f</a:t>
            </a:r>
            <a:r>
              <a:rPr lang="en-IN" sz="1600" baseline="-25000" dirty="0"/>
              <a:t>1</a:t>
            </a:r>
            <a:r>
              <a:rPr lang="en-IN" sz="1600" dirty="0"/>
              <a:t>(</a:t>
            </a:r>
            <a:r>
              <a:rPr lang="en-IN" sz="1600" dirty="0" err="1"/>
              <a:t>x,y</a:t>
            </a:r>
            <a:r>
              <a:rPr lang="en-IN" sz="1600" dirty="0"/>
              <a:t>) ] [ P- f</a:t>
            </a:r>
            <a:r>
              <a:rPr lang="en-IN" sz="1600" baseline="-25000" dirty="0"/>
              <a:t>2</a:t>
            </a:r>
            <a:r>
              <a:rPr lang="en-IN" sz="1600" dirty="0"/>
              <a:t>(</a:t>
            </a:r>
            <a:r>
              <a:rPr lang="en-IN" sz="1600" dirty="0" err="1"/>
              <a:t>x,y</a:t>
            </a:r>
            <a:r>
              <a:rPr lang="en-IN" sz="1600" dirty="0"/>
              <a:t>) ] ......... [ P- f</a:t>
            </a:r>
            <a:r>
              <a:rPr lang="en-IN" sz="1600" baseline="-25000" dirty="0"/>
              <a:t>n</a:t>
            </a:r>
            <a:r>
              <a:rPr lang="en-IN" sz="1600" dirty="0"/>
              <a:t>(</a:t>
            </a:r>
            <a:r>
              <a:rPr lang="en-IN" sz="1600" dirty="0" err="1"/>
              <a:t>x,y</a:t>
            </a:r>
            <a:r>
              <a:rPr lang="en-IN" sz="1600" dirty="0"/>
              <a:t>) ] = 0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Solving each equation in (3) , we get n solutions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F</a:t>
            </a:r>
            <a:r>
              <a:rPr lang="en-IN" sz="1600" baseline="-25000" dirty="0"/>
              <a:t>1</a:t>
            </a:r>
            <a:r>
              <a:rPr lang="en-IN" sz="1600" dirty="0"/>
              <a:t>(</a:t>
            </a:r>
            <a:r>
              <a:rPr lang="en-IN" sz="1600" dirty="0" err="1"/>
              <a:t>x,y,c</a:t>
            </a:r>
            <a:r>
              <a:rPr lang="en-IN" sz="1600" dirty="0"/>
              <a:t>)=0  , F</a:t>
            </a:r>
            <a:r>
              <a:rPr lang="en-IN" sz="1600" baseline="-25000" dirty="0"/>
              <a:t>2</a:t>
            </a:r>
            <a:r>
              <a:rPr lang="en-IN" sz="1600" dirty="0"/>
              <a:t>(</a:t>
            </a:r>
            <a:r>
              <a:rPr lang="en-IN" sz="1600" dirty="0" err="1"/>
              <a:t>x,y,c</a:t>
            </a:r>
            <a:r>
              <a:rPr lang="en-IN" sz="1600" dirty="0"/>
              <a:t>)=0  ,............. F</a:t>
            </a:r>
            <a:r>
              <a:rPr lang="en-IN" sz="1600" baseline="-25000" dirty="0"/>
              <a:t>n</a:t>
            </a:r>
            <a:r>
              <a:rPr lang="en-IN" sz="1600" dirty="0"/>
              <a:t>(</a:t>
            </a:r>
            <a:r>
              <a:rPr lang="en-IN" sz="1600" dirty="0" err="1"/>
              <a:t>x,y,c</a:t>
            </a:r>
            <a:r>
              <a:rPr lang="en-IN" sz="1600" dirty="0"/>
              <a:t>)=0  for n equations respectively.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Therefore the general solution of given equation is 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F</a:t>
            </a:r>
            <a:r>
              <a:rPr lang="en-IN" sz="1600" baseline="-25000" dirty="0"/>
              <a:t>1</a:t>
            </a:r>
            <a:r>
              <a:rPr lang="en-IN" sz="1600" dirty="0"/>
              <a:t>(</a:t>
            </a:r>
            <a:r>
              <a:rPr lang="en-IN" sz="1600" dirty="0" err="1"/>
              <a:t>x,y,c</a:t>
            </a:r>
            <a:r>
              <a:rPr lang="en-IN" sz="1600" dirty="0"/>
              <a:t>) F</a:t>
            </a:r>
            <a:r>
              <a:rPr lang="en-IN" sz="1600" baseline="-25000" dirty="0"/>
              <a:t>2</a:t>
            </a:r>
            <a:r>
              <a:rPr lang="en-IN" sz="1600" dirty="0"/>
              <a:t>(</a:t>
            </a:r>
            <a:r>
              <a:rPr lang="en-IN" sz="1600" dirty="0" err="1"/>
              <a:t>x,y,c</a:t>
            </a:r>
            <a:r>
              <a:rPr lang="en-IN" sz="1600" dirty="0"/>
              <a:t>)............. F</a:t>
            </a:r>
            <a:r>
              <a:rPr lang="en-IN" sz="1600" baseline="-25000" dirty="0"/>
              <a:t>n</a:t>
            </a:r>
            <a:r>
              <a:rPr lang="en-IN" sz="1600" dirty="0"/>
              <a:t>(</a:t>
            </a:r>
            <a:r>
              <a:rPr lang="en-IN" sz="1600" dirty="0" err="1"/>
              <a:t>x,y,c</a:t>
            </a:r>
            <a:r>
              <a:rPr lang="en-IN" sz="1600" dirty="0"/>
              <a:t>)=0  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endParaRPr lang="en-IN" sz="1600" dirty="0"/>
          </a:p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Ex : P</a:t>
            </a:r>
            <a:r>
              <a:rPr lang="en-IN" sz="1600" baseline="30000" dirty="0"/>
              <a:t>2</a:t>
            </a:r>
            <a:r>
              <a:rPr lang="en-IN" sz="1600" dirty="0"/>
              <a:t>+2Py cot x = y</a:t>
            </a:r>
            <a:r>
              <a:rPr lang="en-IN" sz="1600" baseline="30000" dirty="0"/>
              <a:t>2</a:t>
            </a:r>
            <a:r>
              <a:rPr lang="en-IN" sz="1600" dirty="0"/>
              <a:t>.</a:t>
            </a:r>
          </a:p>
        </p:txBody>
      </p:sp>
    </p:spTree>
  </p:cSld>
  <p:clrMapOvr>
    <a:masterClrMapping/>
  </p:clrMapOvr>
  <p:transition>
    <p:wheel spokes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algn="l"/>
            <a:br>
              <a:rPr lang="en-IN" sz="1800" b="1" dirty="0"/>
            </a:br>
            <a:br>
              <a:rPr lang="en-IN" sz="1800" b="1" dirty="0"/>
            </a:br>
            <a:r>
              <a:rPr lang="en-IN" sz="1800" b="1" dirty="0"/>
              <a:t>Equations Solvable for X :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Let f(</a:t>
            </a:r>
            <a:r>
              <a:rPr lang="en-IN" sz="1600" dirty="0" err="1"/>
              <a:t>x,y,p</a:t>
            </a:r>
            <a:r>
              <a:rPr lang="en-IN" sz="1600" dirty="0"/>
              <a:t>)=0 ......(1) be the given equation of first order and degree     n (&gt;1 )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If the equation (1) cannot be spilt up into rational and linear factors and (1) is of first degree in x , then (1) can be solved for x 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(1) can be expressed in the form  x = F(</a:t>
            </a:r>
            <a:r>
              <a:rPr lang="en-IN" sz="1600" dirty="0" err="1"/>
              <a:t>y,p</a:t>
            </a:r>
            <a:r>
              <a:rPr lang="en-IN" sz="1600" dirty="0"/>
              <a:t>) .........(2)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Differentiating (2) </a:t>
            </a:r>
            <a:r>
              <a:rPr lang="en-IN" sz="1600" dirty="0" err="1"/>
              <a:t>w.r.t</a:t>
            </a:r>
            <a:r>
              <a:rPr lang="en-IN" sz="1600" dirty="0"/>
              <a:t>. y gives an equation of the form </a:t>
            </a:r>
            <a:r>
              <a:rPr lang="en-IN" sz="1600" b="1" dirty="0"/>
              <a:t> </a:t>
            </a:r>
            <a:r>
              <a:rPr lang="en-IN" sz="1600" dirty="0"/>
              <a:t>= g( y, p,)  .........(3)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Since (3) is an equation in two variables p and y , it can be solved.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Therefore the solution of (3) is φ(</a:t>
            </a:r>
            <a:r>
              <a:rPr lang="en-IN" sz="1600" dirty="0" err="1"/>
              <a:t>y,p,c</a:t>
            </a:r>
            <a:r>
              <a:rPr lang="en-IN" sz="1600" dirty="0"/>
              <a:t>) = 0 .......(4)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Eliminating p from (1) and (4) , general solution of (1) is ψ(</a:t>
            </a:r>
            <a:r>
              <a:rPr lang="en-IN" sz="1600" dirty="0" err="1"/>
              <a:t>x,y,c</a:t>
            </a:r>
            <a:r>
              <a:rPr lang="en-IN" sz="1600" dirty="0"/>
              <a:t>) = 0.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IN" sz="16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Note : If it is not possible to eliminate p , then the value of x and y in terms of p in the form x=f</a:t>
            </a:r>
            <a:r>
              <a:rPr lang="en-IN" sz="1600" baseline="-25000" dirty="0"/>
              <a:t>1</a:t>
            </a:r>
            <a:r>
              <a:rPr lang="en-IN" sz="1600" dirty="0"/>
              <a:t>(</a:t>
            </a:r>
            <a:r>
              <a:rPr lang="en-IN" sz="1600" dirty="0" err="1"/>
              <a:t>p,c</a:t>
            </a:r>
            <a:r>
              <a:rPr lang="en-IN" sz="1600" dirty="0"/>
              <a:t>) and y=f</a:t>
            </a:r>
            <a:r>
              <a:rPr lang="en-IN" sz="1600" baseline="-25000" dirty="0"/>
              <a:t>2</a:t>
            </a:r>
            <a:r>
              <a:rPr lang="en-IN" sz="1600" dirty="0"/>
              <a:t>(</a:t>
            </a:r>
            <a:r>
              <a:rPr lang="en-IN" sz="1600" dirty="0" err="1"/>
              <a:t>p,c</a:t>
            </a:r>
            <a:r>
              <a:rPr lang="en-IN" sz="1600" dirty="0"/>
              <a:t>) together give the general solution.</a:t>
            </a:r>
          </a:p>
          <a:p>
            <a:endParaRPr lang="en-IN" dirty="0"/>
          </a:p>
        </p:txBody>
      </p:sp>
    </p:spTree>
  </p:cSld>
  <p:clrMapOvr>
    <a:masterClrMapping/>
  </p:clrMapOvr>
  <p:transition>
    <p:wheel spokes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pPr algn="l"/>
            <a:r>
              <a:rPr lang="en-IN" sz="1600" b="1" dirty="0"/>
              <a:t>Equations Solvable for Y :</a:t>
            </a: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 Let f(</a:t>
            </a:r>
            <a:r>
              <a:rPr lang="en-IN" sz="1600" dirty="0" err="1"/>
              <a:t>x,y,p</a:t>
            </a:r>
            <a:r>
              <a:rPr lang="en-IN" sz="1600" dirty="0"/>
              <a:t>)=0 ...... (1) be the given equation of first order and degree n (&gt;1 )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If the equation (1) cannot be spilt up into rational and linear factors and (1) is of first degree in y , then (1) can be solved for y 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(1) can be expressed in the form  y = F(</a:t>
            </a:r>
            <a:r>
              <a:rPr lang="en-IN" sz="1600" dirty="0" err="1"/>
              <a:t>x,p</a:t>
            </a:r>
            <a:r>
              <a:rPr lang="en-IN" sz="1600" dirty="0"/>
              <a:t>) .........(2)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Differentiating (2) </a:t>
            </a:r>
            <a:r>
              <a:rPr lang="en-IN" sz="1600" dirty="0" err="1"/>
              <a:t>w.r.t</a:t>
            </a:r>
            <a:r>
              <a:rPr lang="en-IN" sz="1600" dirty="0"/>
              <a:t>. x gives an equation of the form p = g( x, p,)  .........(3)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Since (3) is an equation in two variables p and x , it can be solved.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Therefore the solution of (3) is φ(</a:t>
            </a:r>
            <a:r>
              <a:rPr lang="en-IN" sz="1600" dirty="0" err="1"/>
              <a:t>x,p,c</a:t>
            </a:r>
            <a:r>
              <a:rPr lang="en-IN" sz="1600" dirty="0"/>
              <a:t>) = 0 .......(4)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Eliminating p from (1) and (4) , general solution of (1) is ψ(</a:t>
            </a:r>
            <a:r>
              <a:rPr lang="en-IN" sz="1600" dirty="0" err="1"/>
              <a:t>x,y,c</a:t>
            </a:r>
            <a:r>
              <a:rPr lang="en-IN" sz="1600" dirty="0"/>
              <a:t>) = 0.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IN" sz="16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Note : If it is not possible to eliminate p , then the value of x and y in terms of p in the form x = f</a:t>
            </a:r>
            <a:r>
              <a:rPr lang="en-IN" sz="1600" baseline="-25000" dirty="0"/>
              <a:t>1</a:t>
            </a:r>
            <a:r>
              <a:rPr lang="en-IN" sz="1600" dirty="0"/>
              <a:t>(</a:t>
            </a:r>
            <a:r>
              <a:rPr lang="en-IN" sz="1600" dirty="0" err="1"/>
              <a:t>p,c</a:t>
            </a:r>
            <a:r>
              <a:rPr lang="en-IN" sz="1600" dirty="0"/>
              <a:t>) and y = f</a:t>
            </a:r>
            <a:r>
              <a:rPr lang="en-IN" sz="1600" baseline="-25000" dirty="0"/>
              <a:t>2</a:t>
            </a:r>
            <a:r>
              <a:rPr lang="en-IN" sz="1600" dirty="0"/>
              <a:t>(</a:t>
            </a:r>
            <a:r>
              <a:rPr lang="en-IN" sz="1600" dirty="0" err="1"/>
              <a:t>p,c</a:t>
            </a:r>
            <a:r>
              <a:rPr lang="en-IN" sz="1600" dirty="0"/>
              <a:t>) together give the general solution.</a:t>
            </a:r>
          </a:p>
        </p:txBody>
      </p:sp>
    </p:spTree>
  </p:cSld>
  <p:clrMapOvr>
    <a:masterClrMapping/>
  </p:clrMapOvr>
  <p:transition>
    <p:wheel spokes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571504"/>
          </a:xfrm>
        </p:spPr>
        <p:txBody>
          <a:bodyPr>
            <a:normAutofit fontScale="90000"/>
          </a:bodyPr>
          <a:lstStyle/>
          <a:p>
            <a:pPr algn="l"/>
            <a:r>
              <a:rPr lang="en-IN" sz="1800" b="1" dirty="0" err="1"/>
              <a:t>Clairaut’s</a:t>
            </a:r>
            <a:r>
              <a:rPr lang="en-IN" sz="1800" b="1" dirty="0"/>
              <a:t> Equation:</a:t>
            </a:r>
            <a:br>
              <a:rPr lang="en-IN" sz="1600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700" dirty="0"/>
              <a:t>The differential equation of the form </a:t>
            </a:r>
            <a:r>
              <a:rPr lang="en-IN" sz="1700" b="1" dirty="0"/>
              <a:t>y = x p + f(p)</a:t>
            </a:r>
            <a:r>
              <a:rPr lang="en-IN" sz="1700" dirty="0"/>
              <a:t> is called </a:t>
            </a:r>
            <a:r>
              <a:rPr lang="en-IN" sz="1700" dirty="0" err="1"/>
              <a:t>Clairaut’s</a:t>
            </a:r>
            <a:r>
              <a:rPr lang="en-IN" sz="1700" dirty="0"/>
              <a:t> equation.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700" dirty="0"/>
              <a:t>This equation is solved by considering it as y = f(</a:t>
            </a:r>
            <a:r>
              <a:rPr lang="en-IN" sz="1700" dirty="0" err="1"/>
              <a:t>x,p</a:t>
            </a:r>
            <a:r>
              <a:rPr lang="en-IN" sz="1700" dirty="0"/>
              <a:t>) , solvable for y type.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700" b="1" dirty="0"/>
              <a:t> Working rule :</a:t>
            </a:r>
            <a:endParaRPr lang="en-IN" sz="1700" dirty="0"/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700" dirty="0"/>
              <a:t>The given equation can be written in the form  </a:t>
            </a:r>
            <a:r>
              <a:rPr lang="en-IN" sz="1700" b="1" dirty="0"/>
              <a:t>y = x p + f(p)</a:t>
            </a:r>
            <a:r>
              <a:rPr lang="en-IN" sz="1700" dirty="0"/>
              <a:t>  ....... (1)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700" dirty="0"/>
              <a:t>In order to find the solution of (1) , replace p by c where c is any real number.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700" dirty="0"/>
              <a:t>Putting p = c in (1) , we get y = x c + f(c).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700" dirty="0"/>
              <a:t>Therefore the general solution of (1) is </a:t>
            </a:r>
            <a:r>
              <a:rPr lang="en-IN" sz="1700" b="1" dirty="0"/>
              <a:t>y = x c + f(c).</a:t>
            </a:r>
            <a:endParaRPr lang="en-IN" sz="1700" dirty="0"/>
          </a:p>
          <a:p>
            <a:endParaRPr lang="en-IN" dirty="0"/>
          </a:p>
        </p:txBody>
      </p:sp>
    </p:spTree>
  </p:cSld>
  <p:clrMapOvr>
    <a:masterClrMapping/>
  </p:clrMapOvr>
  <p:transition>
    <p:wheel spokes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571504"/>
          </a:xfrm>
        </p:spPr>
        <p:txBody>
          <a:bodyPr>
            <a:normAutofit fontScale="90000"/>
          </a:bodyPr>
          <a:lstStyle/>
          <a:p>
            <a:pPr algn="l"/>
            <a:r>
              <a:rPr lang="en-IN" sz="1800" b="1" dirty="0"/>
              <a:t>Equations Reducible to </a:t>
            </a:r>
            <a:r>
              <a:rPr lang="en-IN" sz="1800" b="1" dirty="0" err="1"/>
              <a:t>Clairaut’s</a:t>
            </a:r>
            <a:r>
              <a:rPr lang="en-IN" sz="1800" b="1" dirty="0"/>
              <a:t> form :</a:t>
            </a:r>
            <a:br>
              <a:rPr lang="en-IN" sz="1600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IN" sz="1600" dirty="0"/>
              <a:t>Some differential equations can be transformed to </a:t>
            </a:r>
            <a:r>
              <a:rPr lang="en-IN" sz="1600" dirty="0" err="1"/>
              <a:t>Clairaut’s</a:t>
            </a:r>
            <a:r>
              <a:rPr lang="en-IN" sz="1600" dirty="0"/>
              <a:t> form by suitable substitution.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IN" sz="1600" dirty="0"/>
              <a:t>For example : y</a:t>
            </a:r>
            <a:r>
              <a:rPr lang="en-IN" sz="1600" baseline="30000" dirty="0"/>
              <a:t>2</a:t>
            </a:r>
            <a:r>
              <a:rPr lang="en-IN" sz="1600" dirty="0"/>
              <a:t> = </a:t>
            </a:r>
            <a:r>
              <a:rPr lang="en-IN" sz="1600" dirty="0" err="1"/>
              <a:t>pxy</a:t>
            </a:r>
            <a:r>
              <a:rPr lang="en-IN" sz="1600" dirty="0"/>
              <a:t> + f(      )  .........(1)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IN" sz="1600" dirty="0"/>
              <a:t>Put x</a:t>
            </a:r>
            <a:r>
              <a:rPr lang="en-IN" sz="1600" baseline="30000" dirty="0"/>
              <a:t>2</a:t>
            </a:r>
            <a:r>
              <a:rPr lang="en-IN" sz="1600" dirty="0"/>
              <a:t> = X and y</a:t>
            </a:r>
            <a:r>
              <a:rPr lang="en-IN" sz="1600" baseline="30000" dirty="0"/>
              <a:t>2</a:t>
            </a:r>
            <a:r>
              <a:rPr lang="en-IN" sz="1600" dirty="0"/>
              <a:t> = Y</a:t>
            </a:r>
            <a:r>
              <a:rPr lang="en-IN" sz="1600" baseline="30000" dirty="0"/>
              <a:t> </a:t>
            </a:r>
            <a:r>
              <a:rPr lang="en-IN" sz="1600" dirty="0"/>
              <a:t> then P =        =  (    )       = (    )p   ........(2)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IN" sz="1600" dirty="0"/>
              <a:t>From (1) and (2) we get  Y = </a:t>
            </a:r>
            <a:r>
              <a:rPr lang="en-IN" sz="1600" dirty="0" err="1"/>
              <a:t>xy</a:t>
            </a:r>
            <a:r>
              <a:rPr lang="en-IN" sz="1600" dirty="0"/>
              <a:t>(     ) + f(P)   ..........(3)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IN" sz="1600" dirty="0"/>
              <a:t>i.e    Y = PX + f(P) which is </a:t>
            </a:r>
            <a:r>
              <a:rPr lang="en-IN" sz="1600" dirty="0" err="1"/>
              <a:t>Clairaut’s</a:t>
            </a:r>
            <a:r>
              <a:rPr lang="en-IN" sz="1600" dirty="0"/>
              <a:t> differential equation.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IN" sz="1600" dirty="0"/>
              <a:t>Therefore the general solution of (3) is Y = </a:t>
            </a:r>
            <a:r>
              <a:rPr lang="en-IN" sz="1600" dirty="0" err="1"/>
              <a:t>cX</a:t>
            </a:r>
            <a:r>
              <a:rPr lang="en-IN" sz="1600" dirty="0"/>
              <a:t> + f(c) where c is any real number.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IN" sz="1600" dirty="0"/>
              <a:t>Therefore the general solution of (1) is   y</a:t>
            </a:r>
            <a:r>
              <a:rPr lang="en-IN" sz="1600" baseline="30000" dirty="0"/>
              <a:t>2</a:t>
            </a:r>
            <a:r>
              <a:rPr lang="en-IN" sz="1600" dirty="0"/>
              <a:t> = c x</a:t>
            </a:r>
            <a:r>
              <a:rPr lang="en-IN" sz="1600" baseline="30000" dirty="0"/>
              <a:t>2</a:t>
            </a:r>
            <a:r>
              <a:rPr lang="en-IN" sz="1600" dirty="0"/>
              <a:t> + f(c) .</a:t>
            </a:r>
          </a:p>
          <a:p>
            <a:endParaRPr lang="en-IN" sz="16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1500174"/>
            <a:ext cx="180975" cy="371475"/>
          </a:xfrm>
          <a:prstGeom prst="rect">
            <a:avLst/>
          </a:prstGeom>
          <a:noFill/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2000240"/>
            <a:ext cx="228600" cy="371475"/>
          </a:xfrm>
          <a:prstGeom prst="rect">
            <a:avLst/>
          </a:prstGeom>
          <a:noFill/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9" y="2071678"/>
            <a:ext cx="142876" cy="311728"/>
          </a:xfrm>
          <a:prstGeom prst="rect">
            <a:avLst/>
          </a:prstGeom>
          <a:noFill/>
        </p:spPr>
      </p:pic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2000240"/>
            <a:ext cx="209550" cy="371475"/>
          </a:xfrm>
          <a:prstGeom prst="rect">
            <a:avLst/>
          </a:prstGeom>
          <a:noFill/>
        </p:spPr>
      </p:pic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2071678"/>
            <a:ext cx="157163" cy="342900"/>
          </a:xfrm>
          <a:prstGeom prst="rect">
            <a:avLst/>
          </a:prstGeom>
          <a:noFill/>
        </p:spPr>
      </p:pic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2500306"/>
            <a:ext cx="180975" cy="40005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br>
              <a:rPr lang="en-IN" sz="1600" dirty="0"/>
            </a:br>
            <a:r>
              <a:rPr lang="en-IN" sz="1600" dirty="0"/>
              <a:t> </a:t>
            </a:r>
            <a:r>
              <a:rPr lang="en-IN" sz="1800" b="1" dirty="0"/>
              <a:t>Linear Differential Equations with Constant Coefficients :</a:t>
            </a:r>
            <a:r>
              <a:rPr lang="en-IN" sz="1800" dirty="0"/>
              <a:t>  </a:t>
            </a:r>
            <a:br>
              <a:rPr lang="en-IN" sz="1800" dirty="0"/>
            </a:br>
            <a:r>
              <a:rPr lang="en-IN" sz="1800" dirty="0"/>
              <a:t>           An equation of the form        + P</a:t>
            </a:r>
            <a:r>
              <a:rPr lang="en-IN" sz="1800" baseline="-25000" dirty="0"/>
              <a:t>1</a:t>
            </a:r>
            <a:r>
              <a:rPr lang="en-IN" sz="1800" dirty="0"/>
              <a:t>            +........+</a:t>
            </a:r>
            <a:r>
              <a:rPr lang="en-IN" sz="1800" dirty="0" err="1"/>
              <a:t>P</a:t>
            </a:r>
            <a:r>
              <a:rPr lang="en-IN" sz="1800" baseline="-25000" dirty="0" err="1"/>
              <a:t>n</a:t>
            </a:r>
            <a:r>
              <a:rPr lang="en-IN" sz="1800" dirty="0" err="1"/>
              <a:t>y</a:t>
            </a:r>
            <a:r>
              <a:rPr lang="en-IN" sz="1800" dirty="0"/>
              <a:t> = Q where P</a:t>
            </a:r>
            <a:r>
              <a:rPr lang="en-IN" sz="1800" baseline="-25000" dirty="0"/>
              <a:t>1</a:t>
            </a:r>
            <a:r>
              <a:rPr lang="en-IN" sz="1800" dirty="0"/>
              <a:t>,P</a:t>
            </a:r>
            <a:r>
              <a:rPr lang="en-IN" sz="1800" baseline="-25000" dirty="0"/>
              <a:t>2</a:t>
            </a:r>
            <a:r>
              <a:rPr lang="en-IN" sz="1800" i="1" baseline="-25000" dirty="0"/>
              <a:t>,</a:t>
            </a:r>
            <a:r>
              <a:rPr lang="en-IN" sz="1800" dirty="0"/>
              <a:t>....... </a:t>
            </a:r>
            <a:r>
              <a:rPr lang="en-IN" sz="1800" dirty="0" err="1"/>
              <a:t>P</a:t>
            </a:r>
            <a:r>
              <a:rPr lang="en-IN" sz="1800" baseline="-25000" dirty="0" err="1"/>
              <a:t>n</a:t>
            </a:r>
            <a:r>
              <a:rPr lang="en-IN" sz="1800" dirty="0"/>
              <a:t> are real constants and Q is a real constant or a continuous functions of x </a:t>
            </a:r>
            <a:r>
              <a:rPr lang="en-IN" sz="1800" dirty="0" err="1"/>
              <a:t>defind</a:t>
            </a:r>
            <a:r>
              <a:rPr lang="en-IN" sz="1800" dirty="0"/>
              <a:t> on an interval I , is called a linear equation of order n with constant (real) coefficients</a:t>
            </a:r>
            <a:r>
              <a:rPr lang="en-IN" sz="1600" dirty="0"/>
              <a:t>.</a:t>
            </a:r>
            <a:br>
              <a:rPr lang="en-IN" sz="1600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1600" b="1" dirty="0"/>
              <a:t> Differential Operator : Notation </a:t>
            </a:r>
            <a:endParaRPr lang="en-IN" sz="16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b="1" dirty="0"/>
              <a:t>      </a:t>
            </a:r>
            <a:r>
              <a:rPr lang="en-IN" sz="1600" dirty="0"/>
              <a:t>Let the differential operator be denoted by D and the differential operators , ..... be denoted by  D</a:t>
            </a:r>
            <a:r>
              <a:rPr lang="en-IN" sz="1600" baseline="30000" dirty="0"/>
              <a:t>2</a:t>
            </a:r>
            <a:r>
              <a:rPr lang="en-IN" sz="1600" dirty="0"/>
              <a:t> , D</a:t>
            </a:r>
            <a:r>
              <a:rPr lang="en-IN" sz="1600" baseline="30000" dirty="0"/>
              <a:t>3</a:t>
            </a:r>
            <a:r>
              <a:rPr lang="en-IN" sz="1600" dirty="0"/>
              <a:t> , ..... </a:t>
            </a:r>
            <a:r>
              <a:rPr lang="en-IN" sz="1600" dirty="0" err="1"/>
              <a:t>D</a:t>
            </a:r>
            <a:r>
              <a:rPr lang="en-IN" sz="1600" baseline="30000" dirty="0" err="1"/>
              <a:t>n</a:t>
            </a:r>
            <a:r>
              <a:rPr lang="en-IN" sz="1600" dirty="0"/>
              <a:t> 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       Now the polynomial </a:t>
            </a:r>
            <a:r>
              <a:rPr lang="en-IN" sz="1600" dirty="0" err="1"/>
              <a:t>D</a:t>
            </a:r>
            <a:r>
              <a:rPr lang="en-IN" sz="1600" baseline="30000" dirty="0" err="1"/>
              <a:t>n</a:t>
            </a:r>
            <a:r>
              <a:rPr lang="en-IN" sz="1600" dirty="0"/>
              <a:t> + P</a:t>
            </a:r>
            <a:r>
              <a:rPr lang="en-IN" sz="1600" baseline="-25000" dirty="0"/>
              <a:t>1</a:t>
            </a:r>
            <a:r>
              <a:rPr lang="en-IN" sz="1600" dirty="0"/>
              <a:t>D</a:t>
            </a:r>
            <a:r>
              <a:rPr lang="en-IN" sz="1600" baseline="30000" dirty="0"/>
              <a:t>n-1</a:t>
            </a:r>
            <a:r>
              <a:rPr lang="en-IN" sz="1600" dirty="0"/>
              <a:t> +P</a:t>
            </a:r>
            <a:r>
              <a:rPr lang="en-IN" sz="1600" baseline="-25000" dirty="0"/>
              <a:t>2</a:t>
            </a:r>
            <a:r>
              <a:rPr lang="en-IN" sz="1600" dirty="0"/>
              <a:t>D</a:t>
            </a:r>
            <a:r>
              <a:rPr lang="en-IN" sz="1600" baseline="30000" dirty="0"/>
              <a:t>n-2</a:t>
            </a:r>
            <a:r>
              <a:rPr lang="en-IN" sz="1600" dirty="0"/>
              <a:t> +........+</a:t>
            </a:r>
            <a:r>
              <a:rPr lang="en-IN" sz="1600" dirty="0" err="1"/>
              <a:t>P</a:t>
            </a:r>
            <a:r>
              <a:rPr lang="en-IN" sz="1600" baseline="-25000" dirty="0" err="1"/>
              <a:t>n</a:t>
            </a:r>
            <a:r>
              <a:rPr lang="en-IN" sz="1600" dirty="0"/>
              <a:t> in D is called a differential operator of order n and it is denoted by f(D).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Therefore     </a:t>
            </a:r>
            <a:r>
              <a:rPr lang="en-IN" sz="1600" dirty="0" err="1"/>
              <a:t>D</a:t>
            </a:r>
            <a:r>
              <a:rPr lang="en-IN" sz="1600" baseline="30000" dirty="0" err="1"/>
              <a:t>n</a:t>
            </a:r>
            <a:r>
              <a:rPr lang="en-IN" sz="1600" dirty="0"/>
              <a:t> y + P</a:t>
            </a:r>
            <a:r>
              <a:rPr lang="en-IN" sz="1600" baseline="-25000" dirty="0"/>
              <a:t>1</a:t>
            </a:r>
            <a:r>
              <a:rPr lang="en-IN" sz="1600" dirty="0"/>
              <a:t>D</a:t>
            </a:r>
            <a:r>
              <a:rPr lang="en-IN" sz="1600" baseline="30000" dirty="0"/>
              <a:t>n-1</a:t>
            </a:r>
            <a:r>
              <a:rPr lang="en-IN" sz="1600" dirty="0"/>
              <a:t> y +P</a:t>
            </a:r>
            <a:r>
              <a:rPr lang="en-IN" sz="1600" baseline="-25000" dirty="0"/>
              <a:t>2</a:t>
            </a:r>
            <a:r>
              <a:rPr lang="en-IN" sz="1600" dirty="0"/>
              <a:t>D</a:t>
            </a:r>
            <a:r>
              <a:rPr lang="en-IN" sz="1600" baseline="30000" dirty="0"/>
              <a:t>n-2</a:t>
            </a:r>
            <a:r>
              <a:rPr lang="en-IN" sz="1600" dirty="0"/>
              <a:t> y +........+</a:t>
            </a:r>
            <a:r>
              <a:rPr lang="en-IN" sz="1600" dirty="0" err="1"/>
              <a:t>P</a:t>
            </a:r>
            <a:r>
              <a:rPr lang="en-IN" sz="1600" baseline="-25000" dirty="0" err="1"/>
              <a:t>n</a:t>
            </a:r>
            <a:r>
              <a:rPr lang="en-IN" sz="1600" dirty="0"/>
              <a:t> y  = f(D)y 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Hence after we write the given equation as f(D)y = Q , called the operator form.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If Q ǂ 0 , then the equation f(D)y = Q is called a linear and non-homogeneous equation.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If Q = 0 , then the equation f(D)y = Q is called a linear and homogeneous equation.</a:t>
            </a:r>
          </a:p>
          <a:p>
            <a:endParaRPr lang="en-IN" sz="1600" dirty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857232"/>
            <a:ext cx="361950" cy="381000"/>
          </a:xfrm>
          <a:prstGeom prst="rect">
            <a:avLst/>
          </a:prstGeom>
          <a:noFill/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785794"/>
            <a:ext cx="533400" cy="39052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br>
              <a:rPr lang="en-IN" sz="1600" b="1" dirty="0"/>
            </a:br>
            <a:r>
              <a:rPr lang="en-IN" sz="1600" b="1" dirty="0"/>
              <a:t>General Solution of f(D)y = Q :</a:t>
            </a:r>
            <a:br>
              <a:rPr lang="en-IN" sz="1600" dirty="0"/>
            </a:br>
            <a:r>
              <a:rPr lang="en-IN" sz="1600" dirty="0"/>
              <a:t>                  If y = y</a:t>
            </a:r>
            <a:r>
              <a:rPr lang="en-IN" sz="1600" baseline="-25000" dirty="0"/>
              <a:t>p</a:t>
            </a:r>
            <a:r>
              <a:rPr lang="en-IN" sz="1600" dirty="0"/>
              <a:t> is a particular solution of f(D)y = Q containing no real constants and y = </a:t>
            </a:r>
            <a:r>
              <a:rPr lang="en-IN" sz="1600" dirty="0" err="1"/>
              <a:t>y</a:t>
            </a:r>
            <a:r>
              <a:rPr lang="en-IN" sz="1600" baseline="-25000" dirty="0" err="1"/>
              <a:t>c</a:t>
            </a:r>
            <a:r>
              <a:rPr lang="en-IN" sz="1600" dirty="0"/>
              <a:t> is the general solution of f(D)y = 0 , then y = </a:t>
            </a:r>
            <a:r>
              <a:rPr lang="en-IN" sz="1600" dirty="0" err="1"/>
              <a:t>y</a:t>
            </a:r>
            <a:r>
              <a:rPr lang="en-IN" sz="1600" baseline="-25000" dirty="0" err="1"/>
              <a:t>c</a:t>
            </a:r>
            <a:r>
              <a:rPr lang="en-IN" sz="1600" dirty="0"/>
              <a:t> + y</a:t>
            </a:r>
            <a:r>
              <a:rPr lang="en-IN" sz="1600" baseline="-25000" dirty="0"/>
              <a:t>p</a:t>
            </a:r>
            <a:r>
              <a:rPr lang="en-IN" sz="1600" dirty="0"/>
              <a:t> is called the general solution of f(D)y = Q.</a:t>
            </a:r>
            <a:br>
              <a:rPr lang="en-IN" sz="1600" dirty="0"/>
            </a:br>
            <a:r>
              <a:rPr lang="en-IN" sz="1600" dirty="0"/>
              <a:t>               Also the part </a:t>
            </a:r>
            <a:r>
              <a:rPr lang="en-IN" sz="1600" dirty="0" err="1"/>
              <a:t>y</a:t>
            </a:r>
            <a:r>
              <a:rPr lang="en-IN" sz="1600" baseline="-25000" dirty="0" err="1"/>
              <a:t>c</a:t>
            </a:r>
            <a:r>
              <a:rPr lang="en-IN" sz="1600" dirty="0"/>
              <a:t> of the general solution is called the Complementary function ( C.F ) of f(D)y = Q  and  the part y</a:t>
            </a:r>
            <a:r>
              <a:rPr lang="en-IN" sz="1600" baseline="-25000" dirty="0"/>
              <a:t>p</a:t>
            </a:r>
            <a:r>
              <a:rPr lang="en-IN" sz="1600" dirty="0"/>
              <a:t> of the general solution is called the Particular integral ( P.I ) of f(D)y = Q.</a:t>
            </a:r>
            <a:br>
              <a:rPr lang="en-IN" sz="1600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IN" sz="1600" b="1" dirty="0"/>
              <a:t>Auxiliary Equation ( A.E ) :</a:t>
            </a:r>
            <a:endParaRPr lang="en-IN" sz="16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     Consider the differential equation </a:t>
            </a:r>
            <a:r>
              <a:rPr lang="en-IN" sz="1600" dirty="0" err="1"/>
              <a:t>D</a:t>
            </a:r>
            <a:r>
              <a:rPr lang="en-IN" sz="1600" baseline="30000" dirty="0" err="1"/>
              <a:t>n</a:t>
            </a:r>
            <a:r>
              <a:rPr lang="en-IN" sz="1600" dirty="0"/>
              <a:t> y + P</a:t>
            </a:r>
            <a:r>
              <a:rPr lang="en-IN" sz="1600" baseline="-25000" dirty="0"/>
              <a:t>1</a:t>
            </a:r>
            <a:r>
              <a:rPr lang="en-IN" sz="1600" dirty="0"/>
              <a:t>D</a:t>
            </a:r>
            <a:r>
              <a:rPr lang="en-IN" sz="1600" baseline="30000" dirty="0"/>
              <a:t>n-1</a:t>
            </a:r>
            <a:r>
              <a:rPr lang="en-IN" sz="1600" dirty="0"/>
              <a:t> y +P</a:t>
            </a:r>
            <a:r>
              <a:rPr lang="en-IN" sz="1600" baseline="-25000" dirty="0"/>
              <a:t>2</a:t>
            </a:r>
            <a:r>
              <a:rPr lang="en-IN" sz="1600" dirty="0"/>
              <a:t>D</a:t>
            </a:r>
            <a:r>
              <a:rPr lang="en-IN" sz="1600" baseline="30000" dirty="0"/>
              <a:t>n-2</a:t>
            </a:r>
            <a:r>
              <a:rPr lang="en-IN" sz="1600" dirty="0"/>
              <a:t> y +........+</a:t>
            </a:r>
            <a:r>
              <a:rPr lang="en-IN" sz="1600" dirty="0" err="1"/>
              <a:t>P</a:t>
            </a:r>
            <a:r>
              <a:rPr lang="en-IN" sz="1600" baseline="-25000" dirty="0" err="1"/>
              <a:t>n</a:t>
            </a:r>
            <a:r>
              <a:rPr lang="en-IN" sz="1600" dirty="0"/>
              <a:t> y  = Q =&gt; f(D)y = Q 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The algebraic equation f(m)=0  =&gt; </a:t>
            </a:r>
            <a:r>
              <a:rPr lang="en-IN" sz="1600" dirty="0" err="1"/>
              <a:t>m</a:t>
            </a:r>
            <a:r>
              <a:rPr lang="en-IN" sz="1600" baseline="30000" dirty="0" err="1"/>
              <a:t>n</a:t>
            </a:r>
            <a:r>
              <a:rPr lang="en-IN" sz="1600" dirty="0"/>
              <a:t>  + P</a:t>
            </a:r>
            <a:r>
              <a:rPr lang="en-IN" sz="1600" baseline="-25000" dirty="0"/>
              <a:t>1</a:t>
            </a:r>
            <a:r>
              <a:rPr lang="en-IN" sz="1600" dirty="0"/>
              <a:t>m</a:t>
            </a:r>
            <a:r>
              <a:rPr lang="en-IN" sz="1600" baseline="30000" dirty="0"/>
              <a:t>n-1</a:t>
            </a:r>
            <a:r>
              <a:rPr lang="en-IN" sz="1600" dirty="0"/>
              <a:t>  +P</a:t>
            </a:r>
            <a:r>
              <a:rPr lang="en-IN" sz="1600" baseline="-25000" dirty="0"/>
              <a:t>2</a:t>
            </a:r>
            <a:r>
              <a:rPr lang="en-IN" sz="1600" dirty="0"/>
              <a:t>m</a:t>
            </a:r>
            <a:r>
              <a:rPr lang="en-IN" sz="1600" baseline="30000" dirty="0"/>
              <a:t>n-2</a:t>
            </a:r>
            <a:r>
              <a:rPr lang="en-IN" sz="1600" dirty="0"/>
              <a:t> +........+</a:t>
            </a:r>
            <a:r>
              <a:rPr lang="en-IN" sz="1600" dirty="0" err="1"/>
              <a:t>P</a:t>
            </a:r>
            <a:r>
              <a:rPr lang="en-IN" sz="1600" baseline="-25000" dirty="0" err="1"/>
              <a:t>n</a:t>
            </a:r>
            <a:r>
              <a:rPr lang="en-IN" sz="1600" dirty="0"/>
              <a:t>  = 0 where  P</a:t>
            </a:r>
            <a:r>
              <a:rPr lang="en-IN" sz="1600" baseline="-25000" dirty="0"/>
              <a:t>1</a:t>
            </a:r>
            <a:r>
              <a:rPr lang="en-IN" sz="1600" dirty="0"/>
              <a:t>,P</a:t>
            </a:r>
            <a:r>
              <a:rPr lang="en-IN" sz="1600" baseline="-25000" dirty="0"/>
              <a:t>2</a:t>
            </a:r>
            <a:r>
              <a:rPr lang="en-IN" sz="1600" i="1" baseline="-25000" dirty="0"/>
              <a:t>,</a:t>
            </a:r>
            <a:r>
              <a:rPr lang="en-IN" sz="1600" dirty="0"/>
              <a:t>....... </a:t>
            </a:r>
            <a:r>
              <a:rPr lang="en-IN" sz="1600" dirty="0" err="1"/>
              <a:t>P</a:t>
            </a:r>
            <a:r>
              <a:rPr lang="en-IN" sz="1600" baseline="-25000" dirty="0" err="1"/>
              <a:t>n</a:t>
            </a:r>
            <a:r>
              <a:rPr lang="en-IN" sz="1600" dirty="0"/>
              <a:t> are real constants , is called the auxiliary equation (A.E) of f(D)y = 0.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Since the auxiliary equation f(m)=0 is an algebraic equation of degree n , it will have n roots . Then the cases arise.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</a:pPr>
            <a:r>
              <a:rPr lang="en-IN" sz="1600" dirty="0"/>
              <a:t>   f(m)=0 may have real and distinct roots.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</a:pPr>
            <a:r>
              <a:rPr lang="en-IN" sz="1600" dirty="0"/>
              <a:t>   f(m)=0 may have real and equal roots.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</a:pPr>
            <a:r>
              <a:rPr lang="en-IN" sz="1600" dirty="0"/>
              <a:t>   f(m)=0 may have real and complex roots.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</a:pPr>
            <a:r>
              <a:rPr lang="en-IN" sz="1600" dirty="0"/>
              <a:t>   f(m)=0 may have real and complex roots repeated twice.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</a:pPr>
            <a:r>
              <a:rPr lang="en-IN" sz="1600" dirty="0"/>
              <a:t>   f(m)=0 may have real and irrational roots.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en-IN" sz="1600" dirty="0"/>
          </a:p>
        </p:txBody>
      </p:sp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14" descr="Image result for ppt background flower images free download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500298" y="2500306"/>
            <a:ext cx="3357586" cy="2071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DEPARTMENT</a:t>
            </a:r>
          </a:p>
          <a:p>
            <a:pPr algn="ctr"/>
            <a:r>
              <a:rPr 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OF</a:t>
            </a:r>
          </a:p>
          <a:p>
            <a:pPr algn="ctr"/>
            <a:r>
              <a:rPr 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MATHEMATICS</a:t>
            </a:r>
          </a:p>
        </p:txBody>
      </p:sp>
    </p:spTree>
  </p:cSld>
  <p:clrMapOvr>
    <a:masterClrMapping/>
  </p:clrMapOvr>
  <p:transition>
    <p:newsflash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IN" sz="1600" b="1" dirty="0"/>
              <a:t>Case : 1</a:t>
            </a:r>
            <a:br>
              <a:rPr lang="en-IN" sz="1600" dirty="0"/>
            </a:br>
            <a:r>
              <a:rPr lang="en-IN" sz="1600" b="1" dirty="0"/>
              <a:t>   </a:t>
            </a:r>
            <a:r>
              <a:rPr lang="en-IN" sz="1600" dirty="0"/>
              <a:t>The A.E  of f(D)y = 0 is f(m) = 0 .</a:t>
            </a:r>
            <a:br>
              <a:rPr lang="en-IN" sz="1600" dirty="0"/>
            </a:br>
            <a:r>
              <a:rPr lang="en-IN" sz="1600" dirty="0"/>
              <a:t>   Let m</a:t>
            </a:r>
            <a:r>
              <a:rPr lang="en-IN" sz="1600" baseline="-25000" dirty="0"/>
              <a:t>1</a:t>
            </a:r>
            <a:r>
              <a:rPr lang="en-IN" sz="1600" dirty="0"/>
              <a:t> , m</a:t>
            </a:r>
            <a:r>
              <a:rPr lang="en-IN" sz="1600" baseline="-25000" dirty="0"/>
              <a:t>2</a:t>
            </a:r>
            <a:r>
              <a:rPr lang="en-IN" sz="1600" dirty="0"/>
              <a:t> , m</a:t>
            </a:r>
            <a:r>
              <a:rPr lang="en-IN" sz="1600" baseline="-25000" dirty="0"/>
              <a:t>3</a:t>
            </a:r>
            <a:r>
              <a:rPr lang="en-IN" sz="1600" dirty="0"/>
              <a:t> , ...... </a:t>
            </a:r>
            <a:r>
              <a:rPr lang="en-IN" sz="1600" dirty="0" err="1"/>
              <a:t>m</a:t>
            </a:r>
            <a:r>
              <a:rPr lang="en-IN" sz="1600" baseline="-25000" dirty="0" err="1"/>
              <a:t>n</a:t>
            </a:r>
            <a:r>
              <a:rPr lang="en-IN" sz="1600" dirty="0"/>
              <a:t>  be n real and distinct roots. Therefore the general solution of f(D)y = 0 is                   </a:t>
            </a:r>
            <a:br>
              <a:rPr lang="en-IN" sz="1600" dirty="0"/>
            </a:br>
            <a:r>
              <a:rPr lang="en-IN" sz="1600" dirty="0"/>
              <a:t>    y = c</a:t>
            </a:r>
            <a:r>
              <a:rPr lang="en-IN" sz="1600" baseline="-25000" dirty="0"/>
              <a:t>1</a:t>
            </a:r>
            <a:r>
              <a:rPr lang="en-IN" sz="1600" dirty="0"/>
              <a:t>e</a:t>
            </a:r>
            <a:r>
              <a:rPr lang="en-IN" sz="1600" baseline="30000" dirty="0"/>
              <a:t>m</a:t>
            </a:r>
            <a:r>
              <a:rPr lang="en-IN" sz="1600" baseline="-25000" dirty="0"/>
              <a:t>1</a:t>
            </a:r>
            <a:r>
              <a:rPr lang="en-IN" sz="1600" baseline="30000" dirty="0"/>
              <a:t>x</a:t>
            </a:r>
            <a:r>
              <a:rPr lang="en-IN" sz="1600" dirty="0"/>
              <a:t> + c</a:t>
            </a:r>
            <a:r>
              <a:rPr lang="en-IN" sz="1600" baseline="-25000" dirty="0"/>
              <a:t>2</a:t>
            </a:r>
            <a:r>
              <a:rPr lang="en-IN" sz="1600" dirty="0"/>
              <a:t> e</a:t>
            </a:r>
            <a:r>
              <a:rPr lang="en-IN" sz="1600" baseline="30000" dirty="0"/>
              <a:t>m</a:t>
            </a:r>
            <a:r>
              <a:rPr lang="en-IN" sz="1600" baseline="-25000" dirty="0"/>
              <a:t>2</a:t>
            </a:r>
            <a:r>
              <a:rPr lang="en-IN" sz="1600" baseline="30000" dirty="0"/>
              <a:t>x</a:t>
            </a:r>
            <a:r>
              <a:rPr lang="en-IN" sz="1600" dirty="0"/>
              <a:t> +........+ </a:t>
            </a:r>
            <a:r>
              <a:rPr lang="en-IN" sz="1600" dirty="0" err="1"/>
              <a:t>c</a:t>
            </a:r>
            <a:r>
              <a:rPr lang="en-IN" sz="1600" baseline="-25000" dirty="0" err="1"/>
              <a:t>n</a:t>
            </a:r>
            <a:r>
              <a:rPr lang="en-IN" sz="1600" dirty="0" err="1"/>
              <a:t>e</a:t>
            </a:r>
            <a:r>
              <a:rPr lang="en-IN" sz="1600" baseline="30000" dirty="0" err="1"/>
              <a:t>m</a:t>
            </a:r>
            <a:r>
              <a:rPr lang="en-IN" sz="1600" baseline="-25000" dirty="0" err="1"/>
              <a:t>n</a:t>
            </a:r>
            <a:r>
              <a:rPr lang="en-IN" sz="1600" baseline="30000" dirty="0" err="1"/>
              <a:t>x</a:t>
            </a:r>
            <a:r>
              <a:rPr lang="en-IN" sz="1600" dirty="0"/>
              <a:t> where c</a:t>
            </a:r>
            <a:r>
              <a:rPr lang="en-IN" sz="1600" baseline="-25000" dirty="0"/>
              <a:t>1</a:t>
            </a:r>
            <a:r>
              <a:rPr lang="en-IN" sz="1600" dirty="0"/>
              <a:t>,c</a:t>
            </a:r>
            <a:r>
              <a:rPr lang="en-IN" sz="1600" baseline="-25000" dirty="0"/>
              <a:t>2</a:t>
            </a:r>
            <a:r>
              <a:rPr lang="en-IN" sz="1600" dirty="0"/>
              <a:t>,....</a:t>
            </a:r>
            <a:r>
              <a:rPr lang="en-IN" sz="1600" dirty="0" err="1"/>
              <a:t>c</a:t>
            </a:r>
            <a:r>
              <a:rPr lang="en-IN" sz="1600" baseline="-25000" dirty="0" err="1"/>
              <a:t>n</a:t>
            </a:r>
            <a:r>
              <a:rPr lang="en-IN" sz="1600" dirty="0"/>
              <a:t> are any real constants.</a:t>
            </a:r>
            <a:br>
              <a:rPr lang="en-IN" sz="1600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IN" sz="1600" b="1" dirty="0"/>
              <a:t>Case : 2</a:t>
            </a:r>
            <a:endParaRPr lang="en-IN" sz="1600" dirty="0"/>
          </a:p>
          <a:p>
            <a:pPr marL="0" lvl="0" indent="0">
              <a:spcBef>
                <a:spcPts val="0"/>
              </a:spcBef>
              <a:buNone/>
            </a:pPr>
            <a:r>
              <a:rPr lang="en-IN" sz="1600" dirty="0"/>
              <a:t> Let f(m) = 0 have two equal roots m</a:t>
            </a:r>
            <a:r>
              <a:rPr lang="en-IN" sz="1600" baseline="-25000" dirty="0"/>
              <a:t>1</a:t>
            </a:r>
            <a:r>
              <a:rPr lang="en-IN" sz="1600" dirty="0"/>
              <a:t>=m</a:t>
            </a:r>
            <a:r>
              <a:rPr lang="en-IN" sz="1600" baseline="-25000" dirty="0"/>
              <a:t>2</a:t>
            </a:r>
            <a:r>
              <a:rPr lang="en-IN" sz="1600" dirty="0"/>
              <a:t> and all other distinct roots m</a:t>
            </a:r>
            <a:r>
              <a:rPr lang="en-IN" sz="1600" baseline="-25000" dirty="0"/>
              <a:t>3</a:t>
            </a:r>
            <a:r>
              <a:rPr lang="en-IN" sz="1600" dirty="0"/>
              <a:t> , m</a:t>
            </a:r>
            <a:r>
              <a:rPr lang="en-IN" sz="1600" baseline="-25000" dirty="0"/>
              <a:t>4</a:t>
            </a:r>
            <a:r>
              <a:rPr lang="en-IN" sz="1600" dirty="0"/>
              <a:t> , ...... </a:t>
            </a:r>
            <a:r>
              <a:rPr lang="en-IN" sz="1600" dirty="0" err="1"/>
              <a:t>m</a:t>
            </a:r>
            <a:r>
              <a:rPr lang="en-IN" sz="1600" baseline="-25000" dirty="0" err="1"/>
              <a:t>n</a:t>
            </a:r>
            <a:r>
              <a:rPr lang="en-IN" sz="1600" dirty="0"/>
              <a:t> .                         Then the general solution of f(D)y = 0 is y = ( c</a:t>
            </a:r>
            <a:r>
              <a:rPr lang="en-IN" sz="1600" baseline="-25000" dirty="0"/>
              <a:t>1 </a:t>
            </a:r>
            <a:r>
              <a:rPr lang="en-IN" sz="1600" dirty="0"/>
              <a:t>+ c</a:t>
            </a:r>
            <a:r>
              <a:rPr lang="en-IN" sz="1600" baseline="-25000" dirty="0"/>
              <a:t>2</a:t>
            </a:r>
            <a:r>
              <a:rPr lang="en-IN" sz="1600" dirty="0"/>
              <a:t>x) e</a:t>
            </a:r>
            <a:r>
              <a:rPr lang="en-IN" sz="1600" baseline="30000" dirty="0"/>
              <a:t>m</a:t>
            </a:r>
            <a:r>
              <a:rPr lang="en-IN" sz="1600" baseline="-25000" dirty="0"/>
              <a:t>1</a:t>
            </a:r>
            <a:r>
              <a:rPr lang="en-IN" sz="1600" baseline="30000" dirty="0"/>
              <a:t>x</a:t>
            </a:r>
            <a:r>
              <a:rPr lang="en-IN" sz="1600" dirty="0"/>
              <a:t> + c</a:t>
            </a:r>
            <a:r>
              <a:rPr lang="en-IN" sz="1600" baseline="-25000" dirty="0"/>
              <a:t>3</a:t>
            </a:r>
            <a:r>
              <a:rPr lang="en-IN" sz="1600" dirty="0"/>
              <a:t> e</a:t>
            </a:r>
            <a:r>
              <a:rPr lang="en-IN" sz="1600" baseline="30000" dirty="0"/>
              <a:t>m</a:t>
            </a:r>
            <a:r>
              <a:rPr lang="en-IN" sz="1600" baseline="-25000" dirty="0"/>
              <a:t>3</a:t>
            </a:r>
            <a:r>
              <a:rPr lang="en-IN" sz="1600" baseline="30000" dirty="0"/>
              <a:t>x</a:t>
            </a:r>
            <a:r>
              <a:rPr lang="en-IN" sz="1600" dirty="0"/>
              <a:t> +........+ </a:t>
            </a:r>
            <a:r>
              <a:rPr lang="en-IN" sz="1600" dirty="0" err="1"/>
              <a:t>c</a:t>
            </a:r>
            <a:r>
              <a:rPr lang="en-IN" sz="1600" baseline="-25000" dirty="0" err="1"/>
              <a:t>n</a:t>
            </a:r>
            <a:r>
              <a:rPr lang="en-IN" sz="1600" dirty="0" err="1"/>
              <a:t>e</a:t>
            </a:r>
            <a:r>
              <a:rPr lang="en-IN" sz="1600" baseline="30000" dirty="0" err="1"/>
              <a:t>m</a:t>
            </a:r>
            <a:r>
              <a:rPr lang="en-IN" sz="1600" baseline="-25000" dirty="0" err="1"/>
              <a:t>n</a:t>
            </a:r>
            <a:r>
              <a:rPr lang="en-IN" sz="1600" baseline="30000" dirty="0" err="1"/>
              <a:t>x</a:t>
            </a:r>
            <a:r>
              <a:rPr lang="en-IN" sz="1600" dirty="0"/>
              <a:t>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IN" sz="1600" dirty="0"/>
              <a:t>Let f(m) = 0 have three equal roots m</a:t>
            </a:r>
            <a:r>
              <a:rPr lang="en-IN" sz="1600" baseline="-25000" dirty="0"/>
              <a:t>1</a:t>
            </a:r>
            <a:r>
              <a:rPr lang="en-IN" sz="1600" dirty="0"/>
              <a:t>=m</a:t>
            </a:r>
            <a:r>
              <a:rPr lang="en-IN" sz="1600" baseline="-25000" dirty="0"/>
              <a:t>2</a:t>
            </a:r>
            <a:r>
              <a:rPr lang="en-IN" sz="1600" dirty="0"/>
              <a:t>=m</a:t>
            </a:r>
            <a:r>
              <a:rPr lang="en-IN" sz="1600" baseline="-25000" dirty="0"/>
              <a:t>3</a:t>
            </a:r>
            <a:r>
              <a:rPr lang="en-IN" sz="1600" dirty="0"/>
              <a:t> and all other distinct roots m</a:t>
            </a:r>
            <a:r>
              <a:rPr lang="en-IN" sz="1600" baseline="-25000" dirty="0"/>
              <a:t>4</a:t>
            </a:r>
            <a:r>
              <a:rPr lang="en-IN" sz="1600" dirty="0"/>
              <a:t> , m</a:t>
            </a:r>
            <a:r>
              <a:rPr lang="en-IN" sz="1600" baseline="-25000" dirty="0"/>
              <a:t>5</a:t>
            </a:r>
            <a:r>
              <a:rPr lang="en-IN" sz="1600" dirty="0"/>
              <a:t> , ...... </a:t>
            </a:r>
            <a:r>
              <a:rPr lang="en-IN" sz="1600" dirty="0" err="1"/>
              <a:t>m</a:t>
            </a:r>
            <a:r>
              <a:rPr lang="en-IN" sz="1600" baseline="-25000" dirty="0" err="1"/>
              <a:t>n</a:t>
            </a:r>
            <a:r>
              <a:rPr lang="en-IN" sz="1600" dirty="0"/>
              <a:t> .                Then the general solution of f(D)y = 0 is y = ( c</a:t>
            </a:r>
            <a:r>
              <a:rPr lang="en-IN" sz="1600" baseline="-25000" dirty="0"/>
              <a:t>1 </a:t>
            </a:r>
            <a:r>
              <a:rPr lang="en-IN" sz="1600" dirty="0"/>
              <a:t>+ c</a:t>
            </a:r>
            <a:r>
              <a:rPr lang="en-IN" sz="1600" baseline="-25000" dirty="0"/>
              <a:t>2</a:t>
            </a:r>
            <a:r>
              <a:rPr lang="en-IN" sz="1600" dirty="0"/>
              <a:t>x +c</a:t>
            </a:r>
            <a:r>
              <a:rPr lang="en-IN" sz="1600" baseline="-25000" dirty="0"/>
              <a:t>3</a:t>
            </a:r>
            <a:r>
              <a:rPr lang="en-IN" sz="1600" dirty="0"/>
              <a:t>x</a:t>
            </a:r>
            <a:r>
              <a:rPr lang="en-IN" sz="1600" baseline="30000" dirty="0"/>
              <a:t>2</a:t>
            </a:r>
            <a:r>
              <a:rPr lang="en-IN" sz="1600" dirty="0"/>
              <a:t>) e</a:t>
            </a:r>
            <a:r>
              <a:rPr lang="en-IN" sz="1600" baseline="30000" dirty="0"/>
              <a:t>m</a:t>
            </a:r>
            <a:r>
              <a:rPr lang="en-IN" sz="1600" baseline="-25000" dirty="0"/>
              <a:t>1</a:t>
            </a:r>
            <a:r>
              <a:rPr lang="en-IN" sz="1600" baseline="30000" dirty="0"/>
              <a:t>x</a:t>
            </a:r>
            <a:r>
              <a:rPr lang="en-IN" sz="1600" dirty="0"/>
              <a:t> + c</a:t>
            </a:r>
            <a:r>
              <a:rPr lang="en-IN" sz="1600" baseline="-25000" dirty="0"/>
              <a:t>4</a:t>
            </a:r>
            <a:r>
              <a:rPr lang="en-IN" sz="1600" dirty="0"/>
              <a:t> e</a:t>
            </a:r>
            <a:r>
              <a:rPr lang="en-IN" sz="1600" baseline="30000" dirty="0"/>
              <a:t>m</a:t>
            </a:r>
            <a:r>
              <a:rPr lang="en-IN" sz="1600" baseline="-25000" dirty="0"/>
              <a:t>4</a:t>
            </a:r>
            <a:r>
              <a:rPr lang="en-IN" sz="1600" baseline="30000" dirty="0"/>
              <a:t>x</a:t>
            </a:r>
            <a:r>
              <a:rPr lang="en-IN" sz="1600" dirty="0"/>
              <a:t> +........+ </a:t>
            </a:r>
            <a:r>
              <a:rPr lang="en-IN" sz="1600" dirty="0" err="1"/>
              <a:t>c</a:t>
            </a:r>
            <a:r>
              <a:rPr lang="en-IN" sz="1600" baseline="-25000" dirty="0" err="1"/>
              <a:t>n</a:t>
            </a:r>
            <a:r>
              <a:rPr lang="en-IN" sz="1600" dirty="0" err="1"/>
              <a:t>e</a:t>
            </a:r>
            <a:r>
              <a:rPr lang="en-IN" sz="1600" baseline="30000" dirty="0" err="1"/>
              <a:t>m</a:t>
            </a:r>
            <a:r>
              <a:rPr lang="en-IN" sz="1600" baseline="-25000" dirty="0" err="1"/>
              <a:t>n</a:t>
            </a:r>
            <a:r>
              <a:rPr lang="en-IN" sz="1600" baseline="30000" dirty="0" err="1"/>
              <a:t>x</a:t>
            </a:r>
            <a:r>
              <a:rPr lang="en-IN" sz="1600" dirty="0"/>
              <a:t> 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IN" sz="1600" dirty="0"/>
              <a:t>If f(m) = 0 has k equal roots m</a:t>
            </a:r>
            <a:r>
              <a:rPr lang="en-IN" sz="1600" baseline="-25000" dirty="0"/>
              <a:t>1</a:t>
            </a:r>
            <a:r>
              <a:rPr lang="en-IN" sz="1600" dirty="0"/>
              <a:t>=m</a:t>
            </a:r>
            <a:r>
              <a:rPr lang="en-IN" sz="1600" baseline="-25000" dirty="0"/>
              <a:t>2</a:t>
            </a:r>
            <a:r>
              <a:rPr lang="en-IN" sz="1600" dirty="0"/>
              <a:t>=.........=</a:t>
            </a:r>
            <a:r>
              <a:rPr lang="en-IN" sz="1600" dirty="0" err="1"/>
              <a:t>m</a:t>
            </a:r>
            <a:r>
              <a:rPr lang="en-IN" sz="1600" baseline="-25000" dirty="0" err="1"/>
              <a:t>k</a:t>
            </a:r>
            <a:r>
              <a:rPr lang="en-IN" sz="1600" baseline="-25000" dirty="0"/>
              <a:t> </a:t>
            </a:r>
            <a:r>
              <a:rPr lang="en-IN" sz="1600" dirty="0"/>
              <a:t>and all other distinct roots  m</a:t>
            </a:r>
            <a:r>
              <a:rPr lang="en-IN" sz="1600" baseline="-25000" dirty="0"/>
              <a:t>k+1</a:t>
            </a:r>
            <a:r>
              <a:rPr lang="en-IN" sz="1600" dirty="0"/>
              <a:t> , m</a:t>
            </a:r>
            <a:r>
              <a:rPr lang="en-IN" sz="1600" baseline="-25000" dirty="0"/>
              <a:t>k+2</a:t>
            </a:r>
            <a:r>
              <a:rPr lang="en-IN" sz="1600" dirty="0"/>
              <a:t> , ...... </a:t>
            </a:r>
            <a:r>
              <a:rPr lang="en-IN" sz="1600" dirty="0" err="1"/>
              <a:t>m</a:t>
            </a:r>
            <a:r>
              <a:rPr lang="en-IN" sz="1600" baseline="-25000" dirty="0" err="1"/>
              <a:t>n</a:t>
            </a:r>
            <a:r>
              <a:rPr lang="en-IN" sz="1600" baseline="-25000" dirty="0"/>
              <a:t> .                 </a:t>
            </a:r>
            <a:r>
              <a:rPr lang="en-IN" sz="1600" dirty="0"/>
              <a:t>Then the general solution of f(D)y = 0 is y = ( c</a:t>
            </a:r>
            <a:r>
              <a:rPr lang="en-IN" sz="1600" baseline="-25000" dirty="0"/>
              <a:t>1 </a:t>
            </a:r>
            <a:r>
              <a:rPr lang="en-IN" sz="1600" dirty="0"/>
              <a:t>+ c</a:t>
            </a:r>
            <a:r>
              <a:rPr lang="en-IN" sz="1600" baseline="-25000" dirty="0"/>
              <a:t>2</a:t>
            </a:r>
            <a:r>
              <a:rPr lang="en-IN" sz="1600" dirty="0"/>
              <a:t>x +c</a:t>
            </a:r>
            <a:r>
              <a:rPr lang="en-IN" sz="1600" baseline="-25000" dirty="0"/>
              <a:t>3</a:t>
            </a:r>
            <a:r>
              <a:rPr lang="en-IN" sz="1600" dirty="0"/>
              <a:t>x</a:t>
            </a:r>
            <a:r>
              <a:rPr lang="en-IN" sz="1600" baseline="30000" dirty="0"/>
              <a:t>2</a:t>
            </a:r>
            <a:r>
              <a:rPr lang="en-IN" sz="1600" dirty="0"/>
              <a:t>+.....</a:t>
            </a:r>
            <a:r>
              <a:rPr lang="en-IN" sz="1600" dirty="0" err="1"/>
              <a:t>c</a:t>
            </a:r>
            <a:r>
              <a:rPr lang="en-IN" sz="1600" baseline="-25000" dirty="0" err="1"/>
              <a:t>k</a:t>
            </a:r>
            <a:r>
              <a:rPr lang="en-IN" sz="1600" dirty="0" err="1"/>
              <a:t>x</a:t>
            </a:r>
            <a:r>
              <a:rPr lang="en-IN" sz="1600" baseline="30000" dirty="0" err="1"/>
              <a:t>k</a:t>
            </a:r>
            <a:r>
              <a:rPr lang="en-IN" sz="1600" dirty="0"/>
              <a:t>) e</a:t>
            </a:r>
            <a:r>
              <a:rPr lang="en-IN" sz="1600" baseline="30000" dirty="0"/>
              <a:t>m</a:t>
            </a:r>
            <a:r>
              <a:rPr lang="en-IN" sz="1600" baseline="-25000" dirty="0"/>
              <a:t>1</a:t>
            </a:r>
            <a:r>
              <a:rPr lang="en-IN" sz="1600" baseline="30000" dirty="0"/>
              <a:t>x</a:t>
            </a:r>
            <a:r>
              <a:rPr lang="en-IN" sz="1600" dirty="0"/>
              <a:t> + c</a:t>
            </a:r>
            <a:r>
              <a:rPr lang="en-IN" sz="1600" baseline="-25000" dirty="0"/>
              <a:t>k+1</a:t>
            </a:r>
            <a:r>
              <a:rPr lang="en-IN" sz="1600" dirty="0"/>
              <a:t> e</a:t>
            </a:r>
            <a:r>
              <a:rPr lang="en-IN" sz="1600" baseline="30000" dirty="0"/>
              <a:t>m</a:t>
            </a:r>
            <a:r>
              <a:rPr lang="en-IN" sz="1600" baseline="-25000" dirty="0"/>
              <a:t>k+1</a:t>
            </a:r>
            <a:r>
              <a:rPr lang="en-IN" sz="1600" baseline="30000" dirty="0"/>
              <a:t>x</a:t>
            </a:r>
            <a:r>
              <a:rPr lang="en-IN" sz="1600" dirty="0"/>
              <a:t> +........+ </a:t>
            </a:r>
            <a:r>
              <a:rPr lang="en-IN" sz="1600" dirty="0" err="1"/>
              <a:t>c</a:t>
            </a:r>
            <a:r>
              <a:rPr lang="en-IN" sz="1600" baseline="-25000" dirty="0" err="1"/>
              <a:t>n</a:t>
            </a:r>
            <a:r>
              <a:rPr lang="en-IN" sz="1600" dirty="0" err="1"/>
              <a:t>e</a:t>
            </a:r>
            <a:r>
              <a:rPr lang="en-IN" sz="1600" baseline="30000" dirty="0" err="1"/>
              <a:t>m</a:t>
            </a:r>
            <a:r>
              <a:rPr lang="en-IN" sz="1600" baseline="-25000" dirty="0" err="1"/>
              <a:t>n</a:t>
            </a:r>
            <a:r>
              <a:rPr lang="en-IN" sz="1600" baseline="30000" dirty="0" err="1"/>
              <a:t>x</a:t>
            </a:r>
            <a:r>
              <a:rPr lang="en-IN" sz="1600" dirty="0"/>
              <a:t> 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1600" b="1" dirty="0"/>
              <a:t>Case : 3</a:t>
            </a:r>
            <a:endParaRPr lang="en-IN" sz="1600" dirty="0"/>
          </a:p>
          <a:p>
            <a:pPr marL="0" indent="0">
              <a:spcBef>
                <a:spcPts val="0"/>
              </a:spcBef>
              <a:buNone/>
            </a:pPr>
            <a:r>
              <a:rPr lang="en-IN" sz="1600" dirty="0"/>
              <a:t>Let f(m) = 0 have a pair of conjugate complex roots </a:t>
            </a:r>
            <a:r>
              <a:rPr lang="en-IN" sz="1600" dirty="0" err="1"/>
              <a:t>a±ib</a:t>
            </a:r>
            <a:r>
              <a:rPr lang="en-IN" sz="1600" dirty="0"/>
              <a:t> (</a:t>
            </a:r>
            <a:r>
              <a:rPr lang="en-IN" sz="1600" dirty="0" err="1"/>
              <a:t>a,b</a:t>
            </a:r>
            <a:r>
              <a:rPr lang="en-IN" sz="1600" dirty="0"/>
              <a:t> being real and bǂ0) and the remaining roots m</a:t>
            </a:r>
            <a:r>
              <a:rPr lang="en-IN" sz="1600" baseline="-25000" dirty="0"/>
              <a:t>3</a:t>
            </a:r>
            <a:r>
              <a:rPr lang="en-IN" sz="1600" dirty="0"/>
              <a:t> , m</a:t>
            </a:r>
            <a:r>
              <a:rPr lang="en-IN" sz="1600" baseline="-25000" dirty="0"/>
              <a:t>4</a:t>
            </a:r>
            <a:r>
              <a:rPr lang="en-IN" sz="1600" dirty="0"/>
              <a:t> , ...... </a:t>
            </a:r>
            <a:r>
              <a:rPr lang="en-IN" sz="1600" dirty="0" err="1"/>
              <a:t>m</a:t>
            </a:r>
            <a:r>
              <a:rPr lang="en-IN" sz="1600" baseline="-25000" dirty="0" err="1"/>
              <a:t>n</a:t>
            </a:r>
            <a:r>
              <a:rPr lang="en-IN" sz="1600" dirty="0"/>
              <a:t>  are real and distinct , then the general solution of f(D)y = 0 is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1600" dirty="0"/>
              <a:t>             Y= e</a:t>
            </a:r>
            <a:r>
              <a:rPr lang="en-IN" sz="1600" baseline="30000" dirty="0"/>
              <a:t>ax</a:t>
            </a:r>
            <a:r>
              <a:rPr lang="en-IN" sz="1600" dirty="0"/>
              <a:t> ( c</a:t>
            </a:r>
            <a:r>
              <a:rPr lang="en-IN" sz="1600" baseline="-25000" dirty="0"/>
              <a:t>1 </a:t>
            </a:r>
            <a:r>
              <a:rPr lang="en-IN" sz="1600" dirty="0" err="1"/>
              <a:t>cos</a:t>
            </a:r>
            <a:r>
              <a:rPr lang="en-IN" sz="1600" dirty="0"/>
              <a:t> </a:t>
            </a:r>
            <a:r>
              <a:rPr lang="en-IN" sz="1600" dirty="0" err="1"/>
              <a:t>bx</a:t>
            </a:r>
            <a:r>
              <a:rPr lang="en-IN" sz="1600" dirty="0"/>
              <a:t> + c</a:t>
            </a:r>
            <a:r>
              <a:rPr lang="en-IN" sz="1600" baseline="-25000" dirty="0"/>
              <a:t>2</a:t>
            </a:r>
            <a:r>
              <a:rPr lang="en-IN" sz="1600" dirty="0"/>
              <a:t> sin </a:t>
            </a:r>
            <a:r>
              <a:rPr lang="en-IN" sz="1600" dirty="0" err="1"/>
              <a:t>bx</a:t>
            </a:r>
            <a:r>
              <a:rPr lang="en-IN" sz="1600" dirty="0"/>
              <a:t> ) + c</a:t>
            </a:r>
            <a:r>
              <a:rPr lang="en-IN" sz="1600" baseline="-25000" dirty="0"/>
              <a:t>3</a:t>
            </a:r>
            <a:r>
              <a:rPr lang="en-IN" sz="1600" dirty="0"/>
              <a:t> e</a:t>
            </a:r>
            <a:r>
              <a:rPr lang="en-IN" sz="1600" baseline="30000" dirty="0"/>
              <a:t>m</a:t>
            </a:r>
            <a:r>
              <a:rPr lang="en-IN" sz="1600" baseline="-25000" dirty="0"/>
              <a:t>3</a:t>
            </a:r>
            <a:r>
              <a:rPr lang="en-IN" sz="1600" baseline="30000" dirty="0"/>
              <a:t>x</a:t>
            </a:r>
            <a:r>
              <a:rPr lang="en-IN" sz="1600" dirty="0"/>
              <a:t> +........+ </a:t>
            </a:r>
            <a:r>
              <a:rPr lang="en-IN" sz="1600" dirty="0" err="1"/>
              <a:t>c</a:t>
            </a:r>
            <a:r>
              <a:rPr lang="en-IN" sz="1600" baseline="-25000" dirty="0" err="1"/>
              <a:t>n</a:t>
            </a:r>
            <a:r>
              <a:rPr lang="en-IN" sz="1600" dirty="0" err="1"/>
              <a:t>e</a:t>
            </a:r>
            <a:r>
              <a:rPr lang="en-IN" sz="1600" baseline="30000" dirty="0" err="1"/>
              <a:t>m</a:t>
            </a:r>
            <a:r>
              <a:rPr lang="en-IN" sz="1600" baseline="-25000" dirty="0" err="1"/>
              <a:t>n</a:t>
            </a:r>
            <a:r>
              <a:rPr lang="en-IN" sz="1600" baseline="30000" dirty="0" err="1"/>
              <a:t>x</a:t>
            </a:r>
            <a:r>
              <a:rPr lang="en-IN" sz="1600" baseline="30000" dirty="0"/>
              <a:t> </a:t>
            </a:r>
            <a:r>
              <a:rPr lang="en-IN" sz="16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1600" b="1" dirty="0"/>
              <a:t>Case : 4</a:t>
            </a:r>
            <a:endParaRPr lang="en-IN" sz="1600" dirty="0"/>
          </a:p>
          <a:p>
            <a:pPr marL="0" indent="0">
              <a:spcBef>
                <a:spcPts val="0"/>
              </a:spcBef>
              <a:buNone/>
            </a:pPr>
            <a:r>
              <a:rPr lang="en-IN" sz="1600" dirty="0"/>
              <a:t>Let f(m) = 0 have a pair of conjugate complex roots </a:t>
            </a:r>
            <a:r>
              <a:rPr lang="en-IN" sz="1600" dirty="0" err="1"/>
              <a:t>a±ib</a:t>
            </a:r>
            <a:r>
              <a:rPr lang="en-IN" sz="1600" dirty="0"/>
              <a:t> (</a:t>
            </a:r>
            <a:r>
              <a:rPr lang="en-IN" sz="1600" dirty="0" err="1"/>
              <a:t>a,b</a:t>
            </a:r>
            <a:r>
              <a:rPr lang="en-IN" sz="1600" dirty="0"/>
              <a:t> being real and aǂ0)are repeated twice and the remaining roots m</a:t>
            </a:r>
            <a:r>
              <a:rPr lang="en-IN" sz="1600" baseline="-25000" dirty="0"/>
              <a:t>5</a:t>
            </a:r>
            <a:r>
              <a:rPr lang="en-IN" sz="1600" dirty="0"/>
              <a:t> , m</a:t>
            </a:r>
            <a:r>
              <a:rPr lang="en-IN" sz="1600" baseline="-25000" dirty="0"/>
              <a:t>6</a:t>
            </a:r>
            <a:r>
              <a:rPr lang="en-IN" sz="1600" dirty="0"/>
              <a:t> , ...... </a:t>
            </a:r>
            <a:r>
              <a:rPr lang="en-IN" sz="1600" dirty="0" err="1"/>
              <a:t>m</a:t>
            </a:r>
            <a:r>
              <a:rPr lang="en-IN" sz="1600" baseline="-25000" dirty="0" err="1"/>
              <a:t>n</a:t>
            </a:r>
            <a:r>
              <a:rPr lang="en-IN" sz="1600" dirty="0"/>
              <a:t>  are real and distinct , then the general solution of f(D)y = 0 is   Y= ( c</a:t>
            </a:r>
            <a:r>
              <a:rPr lang="en-IN" sz="1600" baseline="-25000" dirty="0"/>
              <a:t>1</a:t>
            </a:r>
            <a:r>
              <a:rPr lang="en-IN" sz="1600" dirty="0"/>
              <a:t>+c</a:t>
            </a:r>
            <a:r>
              <a:rPr lang="en-IN" sz="1600" baseline="-25000" dirty="0"/>
              <a:t>2</a:t>
            </a:r>
            <a:r>
              <a:rPr lang="en-IN" sz="1600" dirty="0"/>
              <a:t>x )e</a:t>
            </a:r>
            <a:r>
              <a:rPr lang="en-IN" sz="1600" baseline="30000" dirty="0"/>
              <a:t>ax</a:t>
            </a:r>
            <a:r>
              <a:rPr lang="en-IN" sz="1600" dirty="0"/>
              <a:t> </a:t>
            </a:r>
            <a:r>
              <a:rPr lang="en-IN" sz="1600" dirty="0" err="1"/>
              <a:t>cos</a:t>
            </a:r>
            <a:r>
              <a:rPr lang="en-IN" sz="1600" dirty="0"/>
              <a:t> </a:t>
            </a:r>
            <a:r>
              <a:rPr lang="en-IN" sz="1600" dirty="0" err="1"/>
              <a:t>bx</a:t>
            </a:r>
            <a:r>
              <a:rPr lang="en-IN" sz="1600" dirty="0"/>
              <a:t> + ( c</a:t>
            </a:r>
            <a:r>
              <a:rPr lang="en-IN" sz="1600" baseline="-25000" dirty="0"/>
              <a:t>3</a:t>
            </a:r>
            <a:r>
              <a:rPr lang="en-IN" sz="1600" dirty="0"/>
              <a:t>+c</a:t>
            </a:r>
            <a:r>
              <a:rPr lang="en-IN" sz="1600" baseline="-25000" dirty="0"/>
              <a:t>4</a:t>
            </a:r>
            <a:r>
              <a:rPr lang="en-IN" sz="1600" dirty="0"/>
              <a:t>x )e</a:t>
            </a:r>
            <a:r>
              <a:rPr lang="en-IN" sz="1600" baseline="30000" dirty="0"/>
              <a:t>ax</a:t>
            </a:r>
            <a:r>
              <a:rPr lang="en-IN" sz="1600" dirty="0"/>
              <a:t> sin </a:t>
            </a:r>
            <a:r>
              <a:rPr lang="en-IN" sz="1600" dirty="0" err="1"/>
              <a:t>bx</a:t>
            </a:r>
            <a:r>
              <a:rPr lang="en-IN" sz="1600" dirty="0"/>
              <a:t> + c</a:t>
            </a:r>
            <a:r>
              <a:rPr lang="en-IN" sz="1600" baseline="-25000" dirty="0"/>
              <a:t>5</a:t>
            </a:r>
            <a:r>
              <a:rPr lang="en-IN" sz="1600" dirty="0"/>
              <a:t> e</a:t>
            </a:r>
            <a:r>
              <a:rPr lang="en-IN" sz="1600" baseline="30000" dirty="0"/>
              <a:t>m</a:t>
            </a:r>
            <a:r>
              <a:rPr lang="en-IN" sz="1600" baseline="-25000" dirty="0"/>
              <a:t>5</a:t>
            </a:r>
            <a:r>
              <a:rPr lang="en-IN" sz="1600" baseline="30000" dirty="0"/>
              <a:t>x</a:t>
            </a:r>
            <a:r>
              <a:rPr lang="en-IN" sz="1600" dirty="0"/>
              <a:t> +........+ </a:t>
            </a:r>
            <a:r>
              <a:rPr lang="en-IN" sz="1600" dirty="0" err="1"/>
              <a:t>c</a:t>
            </a:r>
            <a:r>
              <a:rPr lang="en-IN" sz="1600" baseline="-25000" dirty="0" err="1"/>
              <a:t>n</a:t>
            </a:r>
            <a:r>
              <a:rPr lang="en-IN" sz="1600" dirty="0" err="1"/>
              <a:t>e</a:t>
            </a:r>
            <a:r>
              <a:rPr lang="en-IN" sz="1600" baseline="30000" dirty="0" err="1"/>
              <a:t>m</a:t>
            </a:r>
            <a:r>
              <a:rPr lang="en-IN" sz="1600" baseline="-25000" dirty="0" err="1"/>
              <a:t>n</a:t>
            </a:r>
            <a:r>
              <a:rPr lang="en-IN" sz="1600" baseline="30000" dirty="0" err="1"/>
              <a:t>x</a:t>
            </a:r>
            <a:r>
              <a:rPr lang="en-IN" sz="1600" baseline="30000" dirty="0"/>
              <a:t> </a:t>
            </a:r>
            <a:r>
              <a:rPr lang="en-IN" sz="16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1600" b="1" dirty="0"/>
              <a:t>Case : 5</a:t>
            </a:r>
            <a:endParaRPr lang="en-IN" sz="1600" dirty="0"/>
          </a:p>
          <a:p>
            <a:pPr marL="0" indent="0">
              <a:spcBef>
                <a:spcPts val="0"/>
              </a:spcBef>
              <a:buNone/>
            </a:pPr>
            <a:r>
              <a:rPr lang="en-IN" sz="1600" dirty="0"/>
              <a:t>Let f(m) = 0 have a pair of conjugate irrational roots a±√b (</a:t>
            </a:r>
            <a:r>
              <a:rPr lang="en-IN" sz="1600" dirty="0" err="1"/>
              <a:t>a,b</a:t>
            </a:r>
            <a:r>
              <a:rPr lang="en-IN" sz="1600" dirty="0"/>
              <a:t> being real and b&gt;0) and the remaining roots m</a:t>
            </a:r>
            <a:r>
              <a:rPr lang="en-IN" sz="1600" baseline="-25000" dirty="0"/>
              <a:t>3</a:t>
            </a:r>
            <a:r>
              <a:rPr lang="en-IN" sz="1600" dirty="0"/>
              <a:t> , m</a:t>
            </a:r>
            <a:r>
              <a:rPr lang="en-IN" sz="1600" baseline="-25000" dirty="0"/>
              <a:t>4</a:t>
            </a:r>
            <a:r>
              <a:rPr lang="en-IN" sz="1600" dirty="0"/>
              <a:t> , ...... </a:t>
            </a:r>
            <a:r>
              <a:rPr lang="en-IN" sz="1600" dirty="0" err="1"/>
              <a:t>m</a:t>
            </a:r>
            <a:r>
              <a:rPr lang="en-IN" sz="1600" baseline="-25000" dirty="0" err="1"/>
              <a:t>n</a:t>
            </a:r>
            <a:r>
              <a:rPr lang="en-IN" sz="1600" dirty="0"/>
              <a:t>  are real and distinct , then the general solution of f(D)y = 0 is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IN" sz="1600" dirty="0"/>
              <a:t>     Y= e</a:t>
            </a:r>
            <a:r>
              <a:rPr lang="en-IN" sz="1600" baseline="30000" dirty="0"/>
              <a:t>ax</a:t>
            </a:r>
            <a:r>
              <a:rPr lang="en-IN" sz="1600" dirty="0"/>
              <a:t> ( c</a:t>
            </a:r>
            <a:r>
              <a:rPr lang="en-IN" sz="1600" baseline="-25000" dirty="0"/>
              <a:t>1 </a:t>
            </a:r>
            <a:r>
              <a:rPr lang="en-IN" sz="1600" dirty="0" err="1"/>
              <a:t>cosh√b</a:t>
            </a:r>
            <a:r>
              <a:rPr lang="en-IN" sz="1600" dirty="0"/>
              <a:t> x + c</a:t>
            </a:r>
            <a:r>
              <a:rPr lang="en-IN" sz="1600" baseline="-25000" dirty="0"/>
              <a:t>2</a:t>
            </a:r>
            <a:r>
              <a:rPr lang="en-IN" sz="1600" dirty="0"/>
              <a:t> </a:t>
            </a:r>
            <a:r>
              <a:rPr lang="en-IN" sz="1600" dirty="0" err="1"/>
              <a:t>sinh√b</a:t>
            </a:r>
            <a:r>
              <a:rPr lang="en-IN" sz="1600" dirty="0"/>
              <a:t> x ) + c</a:t>
            </a:r>
            <a:r>
              <a:rPr lang="en-IN" sz="1600" baseline="-25000" dirty="0"/>
              <a:t>3</a:t>
            </a:r>
            <a:r>
              <a:rPr lang="en-IN" sz="1600" dirty="0"/>
              <a:t> e</a:t>
            </a:r>
            <a:r>
              <a:rPr lang="en-IN" sz="1600" baseline="30000" dirty="0"/>
              <a:t>m</a:t>
            </a:r>
            <a:r>
              <a:rPr lang="en-IN" sz="1600" baseline="-25000" dirty="0"/>
              <a:t>3</a:t>
            </a:r>
            <a:r>
              <a:rPr lang="en-IN" sz="1600" baseline="30000" dirty="0"/>
              <a:t>x</a:t>
            </a:r>
            <a:r>
              <a:rPr lang="en-IN" sz="1600" dirty="0"/>
              <a:t> +........+ </a:t>
            </a:r>
            <a:r>
              <a:rPr lang="en-IN" sz="1600" dirty="0" err="1"/>
              <a:t>c</a:t>
            </a:r>
            <a:r>
              <a:rPr lang="en-IN" sz="1600" baseline="-25000" dirty="0" err="1"/>
              <a:t>n</a:t>
            </a:r>
            <a:r>
              <a:rPr lang="en-IN" sz="1600" dirty="0" err="1"/>
              <a:t>e</a:t>
            </a:r>
            <a:r>
              <a:rPr lang="en-IN" sz="1600" baseline="30000" dirty="0" err="1"/>
              <a:t>m</a:t>
            </a:r>
            <a:r>
              <a:rPr lang="en-IN" sz="1600" baseline="-25000" dirty="0" err="1"/>
              <a:t>n</a:t>
            </a:r>
            <a:r>
              <a:rPr lang="en-IN" sz="1600" baseline="30000" dirty="0" err="1"/>
              <a:t>x</a:t>
            </a:r>
            <a:r>
              <a:rPr lang="en-IN" sz="1600" baseline="30000" dirty="0"/>
              <a:t> </a:t>
            </a:r>
            <a:r>
              <a:rPr lang="en-IN" sz="1600" dirty="0"/>
              <a:t>. </a:t>
            </a:r>
          </a:p>
          <a:p>
            <a:pPr marL="0" indent="0">
              <a:spcBef>
                <a:spcPts val="0"/>
              </a:spcBef>
            </a:pPr>
            <a:endParaRPr lang="en-IN" sz="1600" dirty="0"/>
          </a:p>
        </p:txBody>
      </p:sp>
    </p:spTree>
  </p:cSld>
  <p:clrMapOvr>
    <a:masterClrMapping/>
  </p:clrMapOvr>
  <p:transition>
    <p:wedg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Autofit/>
          </a:bodyPr>
          <a:lstStyle/>
          <a:p>
            <a:pPr algn="l"/>
            <a:br>
              <a:rPr lang="en-IN" sz="1600" b="1" dirty="0"/>
            </a:br>
            <a:br>
              <a:rPr lang="en-IN" sz="1600" b="1" dirty="0"/>
            </a:br>
            <a:r>
              <a:rPr lang="en-IN" sz="1600" b="1" dirty="0"/>
              <a:t>Inverse Operator :</a:t>
            </a:r>
            <a:br>
              <a:rPr lang="en-IN" sz="1600" dirty="0"/>
            </a:br>
            <a:r>
              <a:rPr lang="en-IN" sz="1600" dirty="0"/>
              <a:t>The operator D</a:t>
            </a:r>
            <a:r>
              <a:rPr lang="en-IN" sz="1600" baseline="30000" dirty="0"/>
              <a:t>-1</a:t>
            </a:r>
            <a:r>
              <a:rPr lang="en-IN" sz="1600" dirty="0"/>
              <a:t> is called the inverse of the differential operator D .</a:t>
            </a:r>
            <a:br>
              <a:rPr lang="en-IN" sz="1600" dirty="0"/>
            </a:br>
            <a:r>
              <a:rPr lang="en-IN" sz="1600" dirty="0"/>
              <a:t>If Q is any function of x defined on an interval I and α is a constant , then particular value of  Q is equal to   </a:t>
            </a:r>
            <a:r>
              <a:rPr lang="en-IN" sz="1600" dirty="0" err="1"/>
              <a:t>e</a:t>
            </a:r>
            <a:r>
              <a:rPr lang="en-IN" sz="1600" baseline="30000" dirty="0" err="1"/>
              <a:t>αx</a:t>
            </a:r>
            <a:r>
              <a:rPr lang="en-IN" sz="1600" dirty="0"/>
              <a:t> ʃ </a:t>
            </a:r>
            <a:r>
              <a:rPr lang="en-IN" sz="1600" dirty="0" err="1"/>
              <a:t>Qe</a:t>
            </a:r>
            <a:r>
              <a:rPr lang="en-IN" sz="1600" baseline="30000" dirty="0" err="1"/>
              <a:t>-αx</a:t>
            </a:r>
            <a:r>
              <a:rPr lang="en-IN" sz="1600" dirty="0"/>
              <a:t> </a:t>
            </a:r>
            <a:r>
              <a:rPr lang="en-IN" sz="1600" dirty="0" err="1"/>
              <a:t>dx</a:t>
            </a:r>
            <a:r>
              <a:rPr lang="en-IN" sz="1600" dirty="0"/>
              <a:t>.</a:t>
            </a:r>
            <a:br>
              <a:rPr lang="en-IN" sz="1600" dirty="0"/>
            </a:br>
            <a:br>
              <a:rPr lang="en-IN" sz="1600" dirty="0"/>
            </a:br>
            <a:r>
              <a:rPr lang="en-IN" sz="1600" dirty="0"/>
              <a:t>i.e                Q = </a:t>
            </a:r>
            <a:r>
              <a:rPr lang="en-IN" sz="1600" dirty="0" err="1"/>
              <a:t>e</a:t>
            </a:r>
            <a:r>
              <a:rPr lang="en-IN" sz="1600" baseline="30000" dirty="0" err="1"/>
              <a:t>αx</a:t>
            </a:r>
            <a:r>
              <a:rPr lang="en-IN" sz="1600" dirty="0"/>
              <a:t> ʃ </a:t>
            </a:r>
            <a:r>
              <a:rPr lang="en-IN" sz="1600" dirty="0" err="1"/>
              <a:t>Qe</a:t>
            </a:r>
            <a:r>
              <a:rPr lang="en-IN" sz="1600" baseline="30000" dirty="0" err="1"/>
              <a:t>-αx</a:t>
            </a:r>
            <a:r>
              <a:rPr lang="en-IN" sz="1600" dirty="0"/>
              <a:t> </a:t>
            </a:r>
            <a:r>
              <a:rPr lang="en-IN" sz="1600" dirty="0" err="1"/>
              <a:t>dx</a:t>
            </a:r>
            <a:r>
              <a:rPr lang="en-IN" sz="1600" dirty="0"/>
              <a:t>.</a:t>
            </a:r>
            <a:br>
              <a:rPr lang="en-IN" sz="1600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b="1" dirty="0"/>
              <a:t>Particular Integral ( P.I ) of f(D)y = Q where Q is a function of x :</a:t>
            </a:r>
            <a:endParaRPr lang="en-IN" sz="16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Given equation is f(D)y = Q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Now P.I of f(D)y = Q is y</a:t>
            </a:r>
            <a:r>
              <a:rPr lang="en-IN" sz="1600" baseline="-25000" dirty="0"/>
              <a:t>p</a:t>
            </a:r>
            <a:r>
              <a:rPr lang="en-IN" sz="1600" dirty="0"/>
              <a:t> =           Q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b="1" dirty="0"/>
              <a:t>Case : 1</a:t>
            </a:r>
            <a:endParaRPr lang="en-IN" sz="16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b="1" dirty="0"/>
              <a:t>          is expressed as partial fractions :  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b="1" dirty="0"/>
              <a:t>                 </a:t>
            </a:r>
            <a:endParaRPr lang="en-IN" sz="16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Let f(D)= (D-α</a:t>
            </a:r>
            <a:r>
              <a:rPr lang="en-IN" sz="1600" baseline="-25000" dirty="0"/>
              <a:t>1</a:t>
            </a:r>
            <a:r>
              <a:rPr lang="en-IN" sz="1600" dirty="0"/>
              <a:t>)(D-α</a:t>
            </a:r>
            <a:r>
              <a:rPr lang="en-IN" sz="1600" baseline="-25000" dirty="0"/>
              <a:t>2</a:t>
            </a:r>
            <a:r>
              <a:rPr lang="en-IN" sz="1600" dirty="0"/>
              <a:t>).......(D-</a:t>
            </a:r>
            <a:r>
              <a:rPr lang="en-IN" sz="1600" dirty="0" err="1"/>
              <a:t>α</a:t>
            </a:r>
            <a:r>
              <a:rPr lang="en-IN" sz="1600" baseline="-25000" dirty="0" err="1"/>
              <a:t>n</a:t>
            </a:r>
            <a:r>
              <a:rPr lang="en-IN" sz="1600" dirty="0"/>
              <a:t>).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P.I =          Q =                                                      Q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                   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                     =  [                                                                    ]  Q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                    = A</a:t>
            </a:r>
            <a:r>
              <a:rPr lang="en-IN" sz="1600" baseline="-25000" dirty="0"/>
              <a:t>1</a:t>
            </a:r>
            <a:r>
              <a:rPr lang="en-IN" sz="1600" dirty="0"/>
              <a:t>  e</a:t>
            </a:r>
            <a:r>
              <a:rPr lang="en-IN" sz="1600" baseline="30000" dirty="0"/>
              <a:t>α</a:t>
            </a:r>
            <a:r>
              <a:rPr lang="en-IN" sz="1600" baseline="-25000" dirty="0"/>
              <a:t>1</a:t>
            </a:r>
            <a:r>
              <a:rPr lang="en-IN" sz="1600" baseline="30000" dirty="0"/>
              <a:t> x</a:t>
            </a:r>
            <a:r>
              <a:rPr lang="en-IN" sz="1600" dirty="0"/>
              <a:t> ʃ Q e</a:t>
            </a:r>
            <a:r>
              <a:rPr lang="en-IN" sz="1600" baseline="30000" dirty="0"/>
              <a:t>-α</a:t>
            </a:r>
            <a:r>
              <a:rPr lang="en-IN" sz="1600" baseline="-25000" dirty="0"/>
              <a:t>1</a:t>
            </a:r>
            <a:r>
              <a:rPr lang="en-IN" sz="1600" baseline="30000" dirty="0"/>
              <a:t> x</a:t>
            </a:r>
            <a:r>
              <a:rPr lang="en-IN" sz="1600" dirty="0"/>
              <a:t> </a:t>
            </a:r>
            <a:r>
              <a:rPr lang="en-IN" sz="1600" dirty="0" err="1"/>
              <a:t>dx</a:t>
            </a:r>
            <a:r>
              <a:rPr lang="en-IN" sz="1600" dirty="0"/>
              <a:t> + A</a:t>
            </a:r>
            <a:r>
              <a:rPr lang="en-IN" sz="1600" baseline="-25000" dirty="0"/>
              <a:t>2</a:t>
            </a:r>
            <a:r>
              <a:rPr lang="en-IN" sz="1600" dirty="0"/>
              <a:t> e</a:t>
            </a:r>
            <a:r>
              <a:rPr lang="en-IN" sz="1600" baseline="30000" dirty="0"/>
              <a:t>α</a:t>
            </a:r>
            <a:r>
              <a:rPr lang="en-IN" sz="1600" baseline="-25000" dirty="0"/>
              <a:t>2</a:t>
            </a:r>
            <a:r>
              <a:rPr lang="en-IN" sz="1600" baseline="30000" dirty="0"/>
              <a:t> x</a:t>
            </a:r>
            <a:r>
              <a:rPr lang="en-IN" sz="1600" dirty="0"/>
              <a:t> ʃ Q e</a:t>
            </a:r>
            <a:r>
              <a:rPr lang="en-IN" sz="1600" baseline="30000" dirty="0"/>
              <a:t>-α</a:t>
            </a:r>
            <a:r>
              <a:rPr lang="en-IN" sz="1600" baseline="-25000" dirty="0"/>
              <a:t>2</a:t>
            </a:r>
            <a:r>
              <a:rPr lang="en-IN" sz="1600" baseline="30000" dirty="0"/>
              <a:t> x</a:t>
            </a:r>
            <a:r>
              <a:rPr lang="en-IN" sz="1600" dirty="0"/>
              <a:t> </a:t>
            </a:r>
            <a:r>
              <a:rPr lang="en-IN" sz="1600" dirty="0" err="1"/>
              <a:t>dx</a:t>
            </a:r>
            <a:r>
              <a:rPr lang="en-IN" sz="1600" dirty="0"/>
              <a:t> +........ + A</a:t>
            </a:r>
            <a:r>
              <a:rPr lang="en-IN" sz="1600" baseline="-25000" dirty="0"/>
              <a:t>n</a:t>
            </a:r>
            <a:r>
              <a:rPr lang="en-IN" sz="1600" dirty="0"/>
              <a:t> </a:t>
            </a:r>
            <a:r>
              <a:rPr lang="en-IN" sz="1600" dirty="0" err="1"/>
              <a:t>e</a:t>
            </a:r>
            <a:r>
              <a:rPr lang="en-IN" sz="1600" baseline="30000" dirty="0" err="1"/>
              <a:t>α</a:t>
            </a:r>
            <a:r>
              <a:rPr lang="en-IN" sz="1600" baseline="-25000" dirty="0" err="1"/>
              <a:t>n</a:t>
            </a:r>
            <a:r>
              <a:rPr lang="en-IN" sz="1600" baseline="30000" dirty="0"/>
              <a:t> x</a:t>
            </a:r>
            <a:r>
              <a:rPr lang="en-IN" sz="1600" dirty="0"/>
              <a:t> ʃ </a:t>
            </a:r>
            <a:r>
              <a:rPr lang="en-IN" sz="1600" dirty="0" err="1"/>
              <a:t>Qe</a:t>
            </a:r>
            <a:r>
              <a:rPr lang="en-IN" sz="1600" baseline="30000" dirty="0" err="1"/>
              <a:t>-α</a:t>
            </a:r>
            <a:r>
              <a:rPr lang="en-IN" sz="1600" baseline="-25000" dirty="0" err="1"/>
              <a:t>n</a:t>
            </a:r>
            <a:r>
              <a:rPr lang="en-IN" sz="1600" baseline="30000" dirty="0"/>
              <a:t> x</a:t>
            </a:r>
            <a:r>
              <a:rPr lang="en-IN" sz="1600" dirty="0"/>
              <a:t> </a:t>
            </a:r>
            <a:r>
              <a:rPr lang="en-IN" sz="1600" dirty="0" err="1"/>
              <a:t>dx</a:t>
            </a:r>
            <a:r>
              <a:rPr lang="en-IN" sz="1600" dirty="0"/>
              <a:t> 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b="1" dirty="0"/>
              <a:t> </a:t>
            </a:r>
            <a:endParaRPr lang="en-IN" sz="16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b="1" dirty="0"/>
              <a:t> </a:t>
            </a:r>
            <a:endParaRPr lang="en-IN" sz="1600" dirty="0"/>
          </a:p>
          <a:p>
            <a:endParaRPr lang="en-IN" sz="1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3286124"/>
            <a:ext cx="390525" cy="40005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4143380"/>
            <a:ext cx="390525" cy="40005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1714488"/>
            <a:ext cx="419100" cy="371475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2714620"/>
            <a:ext cx="361950" cy="40005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4214818"/>
            <a:ext cx="2076450" cy="400050"/>
          </a:xfrm>
          <a:prstGeom prst="rect">
            <a:avLst/>
          </a:prstGeom>
          <a:noFill/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4714884"/>
            <a:ext cx="2695575" cy="40005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642942"/>
          </a:xfrm>
        </p:spPr>
        <p:txBody>
          <a:bodyPr>
            <a:noAutofit/>
          </a:bodyPr>
          <a:lstStyle/>
          <a:p>
            <a:pPr algn="l"/>
            <a:br>
              <a:rPr lang="en-IN" sz="1600" b="1" dirty="0"/>
            </a:br>
            <a:r>
              <a:rPr lang="en-IN" sz="1600" b="1" dirty="0"/>
              <a:t>Case : 2</a:t>
            </a:r>
            <a:br>
              <a:rPr lang="en-IN" sz="1600" b="1" dirty="0"/>
            </a:br>
            <a:r>
              <a:rPr lang="en-IN" sz="1600" b="1" dirty="0"/>
              <a:t>If Q = e</a:t>
            </a:r>
            <a:r>
              <a:rPr lang="en-IN" sz="1600" b="1" baseline="30000" dirty="0"/>
              <a:t>ax</a:t>
            </a:r>
            <a:r>
              <a:rPr lang="en-IN" sz="1600" b="1" dirty="0"/>
              <a:t> where e is a real number : </a:t>
            </a:r>
            <a:br>
              <a:rPr lang="en-IN" sz="1600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Given equation f(D)y = e</a:t>
            </a:r>
            <a:r>
              <a:rPr lang="en-IN" sz="1600" baseline="30000" dirty="0"/>
              <a:t>ax</a:t>
            </a:r>
            <a:r>
              <a:rPr lang="en-IN" sz="1600" dirty="0"/>
              <a:t> . Then y</a:t>
            </a:r>
            <a:r>
              <a:rPr lang="en-IN" sz="1600" baseline="-25000" dirty="0"/>
              <a:t>p</a:t>
            </a:r>
            <a:r>
              <a:rPr lang="en-IN" sz="1600" dirty="0"/>
              <a:t> =         Q =          e</a:t>
            </a:r>
            <a:r>
              <a:rPr lang="en-IN" sz="1600" baseline="30000" dirty="0"/>
              <a:t>ax</a:t>
            </a:r>
            <a:endParaRPr lang="en-IN" sz="1600" dirty="0"/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1. Put D= a . If f(a)ǂ0 , then          e</a:t>
            </a:r>
            <a:r>
              <a:rPr lang="en-IN" sz="1600" baseline="30000" dirty="0"/>
              <a:t>ax</a:t>
            </a:r>
            <a:r>
              <a:rPr lang="en-IN" sz="1600" dirty="0"/>
              <a:t> =          e</a:t>
            </a:r>
            <a:r>
              <a:rPr lang="en-IN" sz="1600" baseline="30000" dirty="0"/>
              <a:t>ax</a:t>
            </a:r>
            <a:endParaRPr lang="en-IN" sz="1600" dirty="0"/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2. If f(a)=0 and no factor of f(D) is repeated , then          e</a:t>
            </a:r>
            <a:r>
              <a:rPr lang="en-IN" sz="1600" baseline="30000" dirty="0"/>
              <a:t>ax</a:t>
            </a:r>
            <a:r>
              <a:rPr lang="en-IN" sz="1600" dirty="0"/>
              <a:t> =            </a:t>
            </a:r>
            <a:r>
              <a:rPr lang="en-IN" sz="1600" dirty="0" err="1"/>
              <a:t>xe</a:t>
            </a:r>
            <a:r>
              <a:rPr lang="en-IN" sz="1600" baseline="30000" dirty="0" err="1"/>
              <a:t>ax</a:t>
            </a:r>
            <a:r>
              <a:rPr lang="en-IN" sz="1600" dirty="0"/>
              <a:t> where φ(a)ǂ0.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3. If f(a)=0 and a factor of f(D) is repeated twice, then        e</a:t>
            </a:r>
            <a:r>
              <a:rPr lang="en-IN" sz="1600" baseline="30000" dirty="0"/>
              <a:t>ax</a:t>
            </a:r>
            <a:r>
              <a:rPr lang="en-IN" sz="1600" dirty="0"/>
              <a:t>   =                e</a:t>
            </a:r>
            <a:r>
              <a:rPr lang="en-IN" sz="1600" baseline="30000" dirty="0"/>
              <a:t>ax</a:t>
            </a:r>
            <a:r>
              <a:rPr lang="en-IN" sz="1600" dirty="0"/>
              <a:t> where φ(a)ǂ0.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4. If Q is a constant function say l in f(D)y=Q , then Q can be written as  le</a:t>
            </a:r>
            <a:r>
              <a:rPr lang="en-IN" sz="1600" baseline="30000" dirty="0"/>
              <a:t>0x</a:t>
            </a:r>
            <a:r>
              <a:rPr lang="en-IN" sz="1600" dirty="0"/>
              <a:t> 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Then                 =              le</a:t>
            </a:r>
            <a:r>
              <a:rPr lang="en-IN" sz="1600" baseline="30000" dirty="0"/>
              <a:t>0x</a:t>
            </a:r>
            <a:r>
              <a:rPr lang="en-IN" sz="1600" dirty="0"/>
              <a:t>  =             if f(0) ǂ 0.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5. If Q = </a:t>
            </a:r>
            <a:r>
              <a:rPr lang="en-IN" sz="1600" dirty="0" err="1"/>
              <a:t>sinh</a:t>
            </a:r>
            <a:r>
              <a:rPr lang="en-IN" sz="1600" dirty="0"/>
              <a:t> </a:t>
            </a:r>
            <a:r>
              <a:rPr lang="en-IN" sz="1600" dirty="0" err="1"/>
              <a:t>ax</a:t>
            </a:r>
            <a:r>
              <a:rPr lang="en-IN" sz="1600" dirty="0"/>
              <a:t> or cosh </a:t>
            </a:r>
            <a:r>
              <a:rPr lang="en-IN" sz="1600" dirty="0" err="1"/>
              <a:t>ax</a:t>
            </a:r>
            <a:r>
              <a:rPr lang="en-IN" sz="1600" dirty="0"/>
              <a:t> in f(D)y = Q , then we write </a:t>
            </a:r>
            <a:r>
              <a:rPr lang="en-IN" sz="1600" dirty="0" err="1"/>
              <a:t>sinh</a:t>
            </a:r>
            <a:r>
              <a:rPr lang="en-IN" sz="1600" dirty="0"/>
              <a:t> </a:t>
            </a:r>
            <a:r>
              <a:rPr lang="en-IN" sz="1600" dirty="0" err="1"/>
              <a:t>ax</a:t>
            </a:r>
            <a:r>
              <a:rPr lang="en-IN" sz="1600" dirty="0"/>
              <a:t> =     ( e</a:t>
            </a:r>
            <a:r>
              <a:rPr lang="en-IN" sz="1600" baseline="30000" dirty="0"/>
              <a:t>ax</a:t>
            </a:r>
            <a:r>
              <a:rPr lang="en-IN" sz="1600" dirty="0"/>
              <a:t> – e</a:t>
            </a:r>
            <a:r>
              <a:rPr lang="en-IN" sz="1600" baseline="30000" dirty="0"/>
              <a:t>-</a:t>
            </a:r>
            <a:r>
              <a:rPr lang="en-IN" sz="1600" baseline="30000" dirty="0" err="1"/>
              <a:t>ax</a:t>
            </a:r>
            <a:r>
              <a:rPr lang="en-IN" sz="1600" baseline="30000" dirty="0"/>
              <a:t> </a:t>
            </a:r>
            <a:r>
              <a:rPr lang="en-IN" sz="1600" dirty="0"/>
              <a:t> ) and                                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    cosh </a:t>
            </a:r>
            <a:r>
              <a:rPr lang="en-IN" sz="1600" dirty="0" err="1"/>
              <a:t>ax</a:t>
            </a:r>
            <a:r>
              <a:rPr lang="en-IN" sz="1600" dirty="0"/>
              <a:t> =     ( e</a:t>
            </a:r>
            <a:r>
              <a:rPr lang="en-IN" sz="1600" baseline="30000" dirty="0"/>
              <a:t>ax</a:t>
            </a:r>
            <a:r>
              <a:rPr lang="en-IN" sz="1600" dirty="0"/>
              <a:t> + e</a:t>
            </a:r>
            <a:r>
              <a:rPr lang="en-IN" sz="1600" baseline="30000" dirty="0"/>
              <a:t>-</a:t>
            </a:r>
            <a:r>
              <a:rPr lang="en-IN" sz="1600" baseline="30000" dirty="0" err="1"/>
              <a:t>ax</a:t>
            </a:r>
            <a:r>
              <a:rPr lang="en-IN" sz="1600" baseline="30000" dirty="0"/>
              <a:t> </a:t>
            </a:r>
            <a:r>
              <a:rPr lang="en-IN" sz="1600" dirty="0"/>
              <a:t> ) 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N" sz="1600" dirty="0"/>
              <a:t>Now                      =               ( e</a:t>
            </a:r>
            <a:r>
              <a:rPr lang="en-IN" sz="1600" baseline="30000" dirty="0"/>
              <a:t>ax</a:t>
            </a:r>
            <a:r>
              <a:rPr lang="en-IN" sz="1600" dirty="0"/>
              <a:t> – e</a:t>
            </a:r>
            <a:r>
              <a:rPr lang="en-IN" sz="1600" baseline="30000" dirty="0"/>
              <a:t>-</a:t>
            </a:r>
            <a:r>
              <a:rPr lang="en-IN" sz="1600" baseline="30000" dirty="0" err="1"/>
              <a:t>ax</a:t>
            </a:r>
            <a:r>
              <a:rPr lang="en-IN" sz="1600" baseline="30000" dirty="0"/>
              <a:t> </a:t>
            </a:r>
            <a:r>
              <a:rPr lang="en-IN" sz="1600" dirty="0"/>
              <a:t> )   and                      =               ( e</a:t>
            </a:r>
            <a:r>
              <a:rPr lang="en-IN" sz="1600" baseline="30000" dirty="0"/>
              <a:t>ax</a:t>
            </a:r>
            <a:r>
              <a:rPr lang="en-IN" sz="1600" dirty="0"/>
              <a:t> + e</a:t>
            </a:r>
            <a:r>
              <a:rPr lang="en-IN" sz="1600" baseline="30000" dirty="0"/>
              <a:t>-</a:t>
            </a:r>
            <a:r>
              <a:rPr lang="en-IN" sz="1600" baseline="30000" dirty="0" err="1"/>
              <a:t>ax</a:t>
            </a:r>
            <a:r>
              <a:rPr lang="en-IN" sz="1600" baseline="30000" dirty="0"/>
              <a:t> </a:t>
            </a:r>
            <a:r>
              <a:rPr lang="en-IN" sz="1600" dirty="0"/>
              <a:t> )  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IN" sz="1600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928670"/>
            <a:ext cx="361950" cy="400050"/>
          </a:xfrm>
          <a:prstGeom prst="rect">
            <a:avLst/>
          </a:prstGeom>
          <a:noFill/>
        </p:spPr>
      </p:pic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928670"/>
            <a:ext cx="361950" cy="400050"/>
          </a:xfrm>
          <a:prstGeom prst="rect">
            <a:avLst/>
          </a:prstGeom>
          <a:noFill/>
        </p:spPr>
      </p:pic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1357298"/>
            <a:ext cx="361950" cy="400050"/>
          </a:xfrm>
          <a:prstGeom prst="rect">
            <a:avLst/>
          </a:prstGeom>
          <a:noFill/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1643050"/>
            <a:ext cx="361950" cy="400050"/>
          </a:xfrm>
          <a:prstGeom prst="rect">
            <a:avLst/>
          </a:prstGeom>
          <a:noFill/>
        </p:spPr>
      </p:pic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2071678"/>
            <a:ext cx="361950" cy="400050"/>
          </a:xfrm>
          <a:prstGeom prst="rect">
            <a:avLst/>
          </a:prstGeom>
          <a:noFill/>
        </p:spPr>
      </p:pic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779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1285860"/>
            <a:ext cx="333375" cy="400050"/>
          </a:xfrm>
          <a:prstGeom prst="rect">
            <a:avLst/>
          </a:prstGeom>
          <a:noFill/>
        </p:spPr>
      </p:pic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781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1643050"/>
            <a:ext cx="323850" cy="400050"/>
          </a:xfrm>
          <a:prstGeom prst="rect">
            <a:avLst/>
          </a:prstGeom>
          <a:noFill/>
        </p:spPr>
      </p:pic>
      <p:sp>
        <p:nvSpPr>
          <p:cNvPr id="3278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783" name="Picture 1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2000240"/>
            <a:ext cx="323850" cy="400050"/>
          </a:xfrm>
          <a:prstGeom prst="rect">
            <a:avLst/>
          </a:prstGeom>
          <a:noFill/>
        </p:spPr>
      </p:pic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785" name="Picture 1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2000240"/>
            <a:ext cx="161925" cy="390525"/>
          </a:xfrm>
          <a:prstGeom prst="rect">
            <a:avLst/>
          </a:prstGeom>
          <a:noFill/>
        </p:spPr>
      </p:pic>
      <p:sp>
        <p:nvSpPr>
          <p:cNvPr id="3278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787" name="Picture 1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2786058"/>
            <a:ext cx="523875" cy="400050"/>
          </a:xfrm>
          <a:prstGeom prst="rect">
            <a:avLst/>
          </a:prstGeom>
          <a:noFill/>
        </p:spPr>
      </p:pic>
      <p:sp>
        <p:nvSpPr>
          <p:cNvPr id="3279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789" name="Picture 2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786058"/>
            <a:ext cx="390525" cy="400050"/>
          </a:xfrm>
          <a:prstGeom prst="rect">
            <a:avLst/>
          </a:prstGeom>
          <a:noFill/>
        </p:spPr>
      </p:pic>
      <p:sp>
        <p:nvSpPr>
          <p:cNvPr id="3279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791" name="Picture 2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2786058"/>
            <a:ext cx="295275" cy="409575"/>
          </a:xfrm>
          <a:prstGeom prst="rect">
            <a:avLst/>
          </a:prstGeom>
          <a:noFill/>
        </p:spPr>
      </p:pic>
      <p:sp>
        <p:nvSpPr>
          <p:cNvPr id="3279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793" name="Picture 2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3143248"/>
            <a:ext cx="85725" cy="371475"/>
          </a:xfrm>
          <a:prstGeom prst="rect">
            <a:avLst/>
          </a:prstGeom>
          <a:noFill/>
        </p:spPr>
      </p:pic>
      <p:sp>
        <p:nvSpPr>
          <p:cNvPr id="3279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795" name="Picture 2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2786058"/>
            <a:ext cx="85725" cy="371475"/>
          </a:xfrm>
          <a:prstGeom prst="rect">
            <a:avLst/>
          </a:prstGeom>
          <a:noFill/>
        </p:spPr>
      </p:pic>
      <p:sp>
        <p:nvSpPr>
          <p:cNvPr id="3279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797" name="Picture 29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3857628"/>
            <a:ext cx="885825" cy="400050"/>
          </a:xfrm>
          <a:prstGeom prst="rect">
            <a:avLst/>
          </a:prstGeom>
          <a:noFill/>
        </p:spPr>
      </p:pic>
      <p:sp>
        <p:nvSpPr>
          <p:cNvPr id="32800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799" name="Picture 3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3857628"/>
            <a:ext cx="85725" cy="371475"/>
          </a:xfrm>
          <a:prstGeom prst="rect">
            <a:avLst/>
          </a:prstGeom>
          <a:noFill/>
        </p:spPr>
      </p:pic>
      <p:sp>
        <p:nvSpPr>
          <p:cNvPr id="32802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801" name="Picture 33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3857628"/>
            <a:ext cx="390525" cy="400050"/>
          </a:xfrm>
          <a:prstGeom prst="rect">
            <a:avLst/>
          </a:prstGeom>
          <a:noFill/>
        </p:spPr>
      </p:pic>
      <p:sp>
        <p:nvSpPr>
          <p:cNvPr id="32804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803" name="Picture 35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3857628"/>
            <a:ext cx="914400" cy="400050"/>
          </a:xfrm>
          <a:prstGeom prst="rect">
            <a:avLst/>
          </a:prstGeom>
          <a:noFill/>
        </p:spPr>
      </p:pic>
      <p:sp>
        <p:nvSpPr>
          <p:cNvPr id="32806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805" name="Picture 3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3857628"/>
            <a:ext cx="85725" cy="371475"/>
          </a:xfrm>
          <a:prstGeom prst="rect">
            <a:avLst/>
          </a:prstGeom>
          <a:noFill/>
        </p:spPr>
      </p:pic>
      <p:sp>
        <p:nvSpPr>
          <p:cNvPr id="32808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807" name="Picture 39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3857628"/>
            <a:ext cx="390525" cy="400050"/>
          </a:xfrm>
          <a:prstGeom prst="rect">
            <a:avLst/>
          </a:prstGeom>
          <a:noFill/>
        </p:spPr>
      </p:pic>
      <p:sp>
        <p:nvSpPr>
          <p:cNvPr id="32810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2809" name="Picture 4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3500438"/>
            <a:ext cx="85725" cy="37147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642942"/>
          </a:xfrm>
        </p:spPr>
        <p:txBody>
          <a:bodyPr>
            <a:normAutofit fontScale="90000"/>
          </a:bodyPr>
          <a:lstStyle/>
          <a:p>
            <a:pPr algn="l"/>
            <a:r>
              <a:rPr lang="en-IN" sz="1600" b="1" dirty="0"/>
              <a:t>Case : 3</a:t>
            </a:r>
            <a:br>
              <a:rPr lang="en-IN" sz="1600" dirty="0"/>
            </a:br>
            <a:r>
              <a:rPr lang="en-IN" sz="1600" b="1" dirty="0"/>
              <a:t>If Q = sin </a:t>
            </a:r>
            <a:r>
              <a:rPr lang="en-IN" sz="1600" b="1" dirty="0" err="1"/>
              <a:t>bx</a:t>
            </a:r>
            <a:r>
              <a:rPr lang="en-IN" sz="1600" b="1" dirty="0"/>
              <a:t> or </a:t>
            </a:r>
            <a:r>
              <a:rPr lang="en-IN" sz="1600" b="1" dirty="0" err="1"/>
              <a:t>cos</a:t>
            </a:r>
            <a:r>
              <a:rPr lang="en-IN" sz="1600" b="1" dirty="0"/>
              <a:t> </a:t>
            </a:r>
            <a:r>
              <a:rPr lang="en-IN" sz="1600" b="1" dirty="0" err="1"/>
              <a:t>bx</a:t>
            </a:r>
            <a:r>
              <a:rPr lang="en-IN" sz="1600" b="1" dirty="0"/>
              <a:t> where b is real constant :</a:t>
            </a:r>
            <a:br>
              <a:rPr lang="en-IN" sz="1600" dirty="0"/>
            </a:br>
            <a:endParaRPr lang="en-IN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r>
              <a:rPr lang="en-IN" sz="1600" dirty="0"/>
              <a:t>Given equation f(D)y = Q = sin </a:t>
            </a:r>
            <a:r>
              <a:rPr lang="en-IN" sz="1600" dirty="0" err="1"/>
              <a:t>bx</a:t>
            </a:r>
            <a:r>
              <a:rPr lang="en-IN" sz="1600" dirty="0"/>
              <a:t> or </a:t>
            </a:r>
            <a:r>
              <a:rPr lang="en-IN" sz="1600" dirty="0" err="1"/>
              <a:t>cos</a:t>
            </a:r>
            <a:r>
              <a:rPr lang="en-IN" sz="1600" dirty="0"/>
              <a:t> </a:t>
            </a:r>
            <a:r>
              <a:rPr lang="en-IN" sz="1600" dirty="0" err="1"/>
              <a:t>bx</a:t>
            </a:r>
            <a:r>
              <a:rPr lang="en-IN" sz="1600" dirty="0"/>
              <a:t> . Then y</a:t>
            </a:r>
            <a:r>
              <a:rPr lang="en-IN" sz="1600" baseline="-25000" dirty="0"/>
              <a:t>p</a:t>
            </a:r>
            <a:r>
              <a:rPr lang="en-IN" sz="1600" dirty="0"/>
              <a:t> =         Q =             ( sin </a:t>
            </a:r>
            <a:r>
              <a:rPr lang="en-IN" sz="1600" dirty="0" err="1"/>
              <a:t>bx</a:t>
            </a:r>
            <a:r>
              <a:rPr lang="en-IN" sz="1600" dirty="0"/>
              <a:t> or </a:t>
            </a:r>
            <a:r>
              <a:rPr lang="en-IN" sz="1600" dirty="0" err="1"/>
              <a:t>cos</a:t>
            </a:r>
            <a:r>
              <a:rPr lang="en-IN" sz="1600" dirty="0"/>
              <a:t> </a:t>
            </a:r>
            <a:r>
              <a:rPr lang="en-IN" sz="1600" dirty="0" err="1"/>
              <a:t>bx</a:t>
            </a:r>
            <a:r>
              <a:rPr lang="en-IN" sz="1600" dirty="0"/>
              <a:t> )</a:t>
            </a:r>
          </a:p>
          <a:p>
            <a:pPr>
              <a:buNone/>
            </a:pPr>
            <a:endParaRPr lang="en-IN" sz="1600" dirty="0"/>
          </a:p>
          <a:p>
            <a:pPr lvl="0"/>
            <a:r>
              <a:rPr lang="en-IN" sz="1600" dirty="0"/>
              <a:t>To find the value          ( sin </a:t>
            </a:r>
            <a:r>
              <a:rPr lang="en-IN" sz="1600" dirty="0" err="1"/>
              <a:t>bx</a:t>
            </a:r>
            <a:r>
              <a:rPr lang="en-IN" sz="1600" dirty="0"/>
              <a:t> or </a:t>
            </a:r>
            <a:r>
              <a:rPr lang="en-IN" sz="1600" dirty="0" err="1"/>
              <a:t>cos</a:t>
            </a:r>
            <a:r>
              <a:rPr lang="en-IN" sz="1600" dirty="0"/>
              <a:t> </a:t>
            </a:r>
            <a:r>
              <a:rPr lang="en-IN" sz="1600" dirty="0" err="1"/>
              <a:t>bx</a:t>
            </a:r>
            <a:r>
              <a:rPr lang="en-IN" sz="1600" dirty="0"/>
              <a:t> ) . Write D</a:t>
            </a:r>
            <a:r>
              <a:rPr lang="en-IN" sz="1600" baseline="30000" dirty="0"/>
              <a:t>2</a:t>
            </a:r>
            <a:r>
              <a:rPr lang="en-IN" sz="1600" dirty="0"/>
              <a:t> = - b</a:t>
            </a:r>
            <a:r>
              <a:rPr lang="en-IN" sz="1600" baseline="30000" dirty="0"/>
              <a:t>2</a:t>
            </a:r>
            <a:r>
              <a:rPr lang="en-IN" sz="1600" dirty="0"/>
              <a:t> then </a:t>
            </a:r>
          </a:p>
          <a:p>
            <a:pPr lvl="0">
              <a:buNone/>
            </a:pPr>
            <a:endParaRPr lang="en-IN" sz="1600" dirty="0"/>
          </a:p>
          <a:p>
            <a:r>
              <a:rPr lang="en-IN" sz="1600" dirty="0"/>
              <a:t>P.I =             sin </a:t>
            </a:r>
            <a:r>
              <a:rPr lang="en-IN" sz="1600" dirty="0" err="1"/>
              <a:t>bx</a:t>
            </a:r>
            <a:r>
              <a:rPr lang="en-IN" sz="1600" dirty="0"/>
              <a:t> =             sin </a:t>
            </a:r>
            <a:r>
              <a:rPr lang="en-IN" sz="1600" dirty="0" err="1"/>
              <a:t>bx</a:t>
            </a:r>
            <a:r>
              <a:rPr lang="en-IN" sz="1600" dirty="0"/>
              <a:t> =              sin </a:t>
            </a:r>
            <a:r>
              <a:rPr lang="en-IN" sz="1600" dirty="0" err="1"/>
              <a:t>bx</a:t>
            </a:r>
            <a:r>
              <a:rPr lang="en-IN" sz="1600" dirty="0"/>
              <a:t> if φ(-b</a:t>
            </a:r>
            <a:r>
              <a:rPr lang="en-IN" sz="1600" baseline="30000" dirty="0"/>
              <a:t>2</a:t>
            </a:r>
            <a:r>
              <a:rPr lang="en-IN" sz="1600" dirty="0"/>
              <a:t>) ǂ 0 .</a:t>
            </a:r>
          </a:p>
          <a:p>
            <a:pPr>
              <a:buNone/>
            </a:pPr>
            <a:endParaRPr lang="en-IN" sz="1600" dirty="0"/>
          </a:p>
          <a:p>
            <a:r>
              <a:rPr lang="en-IN" sz="1600" dirty="0"/>
              <a:t>Similarly  P.I =            </a:t>
            </a:r>
            <a:r>
              <a:rPr lang="en-IN" sz="1600" dirty="0" err="1"/>
              <a:t>cos</a:t>
            </a:r>
            <a:r>
              <a:rPr lang="en-IN" sz="1600" dirty="0"/>
              <a:t> </a:t>
            </a:r>
            <a:r>
              <a:rPr lang="en-IN" sz="1600" dirty="0" err="1"/>
              <a:t>bx</a:t>
            </a:r>
            <a:r>
              <a:rPr lang="en-IN" sz="1600" dirty="0"/>
              <a:t> =              </a:t>
            </a:r>
            <a:r>
              <a:rPr lang="en-IN" sz="1600" dirty="0" err="1"/>
              <a:t>cos</a:t>
            </a:r>
            <a:r>
              <a:rPr lang="en-IN" sz="1600" dirty="0"/>
              <a:t> </a:t>
            </a:r>
            <a:r>
              <a:rPr lang="en-IN" sz="1600" dirty="0" err="1"/>
              <a:t>bx</a:t>
            </a:r>
            <a:r>
              <a:rPr lang="en-IN" sz="1600" dirty="0"/>
              <a:t> =               </a:t>
            </a:r>
            <a:r>
              <a:rPr lang="en-IN" sz="1600" dirty="0" err="1"/>
              <a:t>cos</a:t>
            </a:r>
            <a:r>
              <a:rPr lang="en-IN" sz="1600" dirty="0"/>
              <a:t> </a:t>
            </a:r>
            <a:r>
              <a:rPr lang="en-IN" sz="1600" dirty="0" err="1"/>
              <a:t>bx</a:t>
            </a:r>
            <a:r>
              <a:rPr lang="en-IN" sz="1600" dirty="0"/>
              <a:t> if φ(-b</a:t>
            </a:r>
            <a:r>
              <a:rPr lang="en-IN" sz="1600" baseline="30000" dirty="0"/>
              <a:t>2</a:t>
            </a:r>
            <a:r>
              <a:rPr lang="en-IN" sz="1600" dirty="0"/>
              <a:t>) ǂ 0 .</a:t>
            </a:r>
          </a:p>
          <a:p>
            <a:pPr>
              <a:buNone/>
            </a:pPr>
            <a:endParaRPr lang="en-IN" sz="1600" dirty="0"/>
          </a:p>
          <a:p>
            <a:pPr lvl="0"/>
            <a:r>
              <a:rPr lang="en-IN" sz="1600" dirty="0"/>
              <a:t>If φ(-b</a:t>
            </a:r>
            <a:r>
              <a:rPr lang="en-IN" sz="1600" baseline="30000" dirty="0"/>
              <a:t>2</a:t>
            </a:r>
            <a:r>
              <a:rPr lang="en-IN" sz="1600" dirty="0"/>
              <a:t>) = 0 . Then                         = -                   and                           =    </a:t>
            </a:r>
          </a:p>
          <a:p>
            <a:pPr lvl="0">
              <a:buNone/>
            </a:pPr>
            <a:endParaRPr lang="en-IN" sz="1600" dirty="0"/>
          </a:p>
          <a:p>
            <a:pPr lvl="0"/>
            <a:r>
              <a:rPr lang="en-IN" sz="1600" dirty="0"/>
              <a:t> If f(D) = p ± </a:t>
            </a:r>
            <a:r>
              <a:rPr lang="en-IN" sz="1600" dirty="0" err="1"/>
              <a:t>qD</a:t>
            </a:r>
            <a:r>
              <a:rPr lang="en-IN" sz="1600" dirty="0"/>
              <a:t> form then</a:t>
            </a:r>
          </a:p>
          <a:p>
            <a:pPr lvl="0">
              <a:buNone/>
            </a:pPr>
            <a:endParaRPr lang="en-IN" sz="1600" dirty="0"/>
          </a:p>
          <a:p>
            <a:r>
              <a:rPr lang="en-IN" sz="1600" dirty="0"/>
              <a:t>P.I =            sin </a:t>
            </a:r>
            <a:r>
              <a:rPr lang="en-IN" sz="1600" dirty="0" err="1"/>
              <a:t>bx</a:t>
            </a:r>
            <a:r>
              <a:rPr lang="en-IN" sz="1600" dirty="0"/>
              <a:t> =                       =                              =  </a:t>
            </a:r>
          </a:p>
          <a:p>
            <a:pPr>
              <a:buNone/>
            </a:pPr>
            <a:endParaRPr lang="en-IN" sz="1600" dirty="0"/>
          </a:p>
          <a:p>
            <a:r>
              <a:rPr lang="en-IN" sz="1600" dirty="0"/>
              <a:t>P.I =           </a:t>
            </a:r>
            <a:r>
              <a:rPr lang="en-IN" sz="1600" dirty="0" err="1"/>
              <a:t>cos</a:t>
            </a:r>
            <a:r>
              <a:rPr lang="en-IN" sz="1600" dirty="0"/>
              <a:t> </a:t>
            </a:r>
            <a:r>
              <a:rPr lang="en-IN" sz="1600" dirty="0" err="1"/>
              <a:t>bx</a:t>
            </a:r>
            <a:r>
              <a:rPr lang="en-IN" sz="1600" dirty="0"/>
              <a:t> =                       =                               = 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1000108"/>
            <a:ext cx="361950" cy="40005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000108"/>
            <a:ext cx="361950" cy="400050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1571612"/>
            <a:ext cx="361950" cy="400050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2214554"/>
            <a:ext cx="361950" cy="400050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2143116"/>
            <a:ext cx="409575" cy="400050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2143116"/>
            <a:ext cx="504825" cy="400050"/>
          </a:xfrm>
          <a:prstGeom prst="rect">
            <a:avLst/>
          </a:prstGeom>
          <a:noFill/>
        </p:spPr>
      </p:pic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2786058"/>
            <a:ext cx="361950" cy="400050"/>
          </a:xfrm>
          <a:prstGeom prst="rect">
            <a:avLst/>
          </a:prstGeom>
          <a:noFill/>
        </p:spPr>
      </p:pic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2786058"/>
            <a:ext cx="409575" cy="400050"/>
          </a:xfrm>
          <a:prstGeom prst="rect">
            <a:avLst/>
          </a:prstGeom>
          <a:noFill/>
        </p:spPr>
      </p:pic>
      <p:pic>
        <p:nvPicPr>
          <p:cNvPr id="18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2786058"/>
            <a:ext cx="504825" cy="400050"/>
          </a:xfrm>
          <a:prstGeom prst="rect">
            <a:avLst/>
          </a:prstGeom>
          <a:noFill/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3357562"/>
            <a:ext cx="923925" cy="371475"/>
          </a:xfrm>
          <a:prstGeom prst="rect">
            <a:avLst/>
          </a:prstGeom>
          <a:noFill/>
        </p:spPr>
      </p:pic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3357562"/>
            <a:ext cx="600075" cy="342900"/>
          </a:xfrm>
          <a:prstGeom prst="rect">
            <a:avLst/>
          </a:prstGeom>
          <a:noFill/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3357562"/>
            <a:ext cx="952500" cy="371475"/>
          </a:xfrm>
          <a:prstGeom prst="rect">
            <a:avLst/>
          </a:prstGeom>
          <a:noFill/>
        </p:spPr>
      </p:pic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3357562"/>
            <a:ext cx="581025" cy="342900"/>
          </a:xfrm>
          <a:prstGeom prst="rect">
            <a:avLst/>
          </a:prstGeom>
          <a:noFill/>
        </p:spPr>
      </p:pic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4500570"/>
            <a:ext cx="323850" cy="400050"/>
          </a:xfrm>
          <a:prstGeom prst="rect">
            <a:avLst/>
          </a:prstGeom>
          <a:noFill/>
        </p:spPr>
      </p:pic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4500570"/>
            <a:ext cx="876300" cy="400050"/>
          </a:xfrm>
          <a:prstGeom prst="rect">
            <a:avLst/>
          </a:prstGeom>
          <a:noFill/>
        </p:spPr>
      </p:pic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4500570"/>
            <a:ext cx="1200150" cy="409575"/>
          </a:xfrm>
          <a:prstGeom prst="rect">
            <a:avLst/>
          </a:prstGeom>
          <a:noFill/>
        </p:spPr>
      </p:pic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4500570"/>
            <a:ext cx="1504950" cy="409575"/>
          </a:xfrm>
          <a:prstGeom prst="rect">
            <a:avLst/>
          </a:prstGeom>
          <a:noFill/>
        </p:spPr>
      </p:pic>
      <p:pic>
        <p:nvPicPr>
          <p:cNvPr id="35" name="Picture 2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5072074"/>
            <a:ext cx="323850" cy="400050"/>
          </a:xfrm>
          <a:prstGeom prst="rect">
            <a:avLst/>
          </a:prstGeom>
          <a:noFill/>
        </p:spPr>
      </p:pic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53" name="Picture 29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5072074"/>
            <a:ext cx="895350" cy="400050"/>
          </a:xfrm>
          <a:prstGeom prst="rect">
            <a:avLst/>
          </a:prstGeom>
          <a:noFill/>
        </p:spPr>
      </p:pic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55" name="Picture 31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5072074"/>
            <a:ext cx="1219200" cy="409575"/>
          </a:xfrm>
          <a:prstGeom prst="rect">
            <a:avLst/>
          </a:prstGeom>
          <a:noFill/>
        </p:spPr>
      </p:pic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57" name="Picture 33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5072074"/>
            <a:ext cx="1504950" cy="40957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0"/>
          </a:xfrm>
        </p:spPr>
        <p:txBody>
          <a:bodyPr>
            <a:noAutofit/>
          </a:bodyPr>
          <a:lstStyle/>
          <a:p>
            <a:pPr algn="l"/>
            <a:br>
              <a:rPr lang="en-IN" sz="1400" b="1" dirty="0"/>
            </a:br>
            <a:r>
              <a:rPr lang="en-IN" sz="1400" b="1" dirty="0"/>
              <a:t>Case : 4</a:t>
            </a:r>
            <a:br>
              <a:rPr lang="en-IN" sz="1400" b="1" dirty="0"/>
            </a:br>
            <a:br>
              <a:rPr lang="en-IN" sz="1400" dirty="0"/>
            </a:br>
            <a:r>
              <a:rPr lang="en-IN" sz="1400" b="1" dirty="0"/>
              <a:t>If Q = </a:t>
            </a:r>
            <a:r>
              <a:rPr lang="en-IN" sz="1400" b="1" dirty="0" err="1"/>
              <a:t>x</a:t>
            </a:r>
            <a:r>
              <a:rPr lang="en-IN" sz="1400" b="1" baseline="30000" dirty="0" err="1"/>
              <a:t>k</a:t>
            </a:r>
            <a:r>
              <a:rPr lang="en-IN" sz="1400" b="1" dirty="0"/>
              <a:t> where k is a positive integer :</a:t>
            </a:r>
            <a:br>
              <a:rPr lang="en-IN" sz="1400" dirty="0"/>
            </a:br>
            <a:endParaRPr lang="en-IN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1600" dirty="0"/>
              <a:t>Given equation f(D)y = Q = </a:t>
            </a:r>
            <a:r>
              <a:rPr lang="en-IN" sz="1600" dirty="0" err="1"/>
              <a:t>x</a:t>
            </a:r>
            <a:r>
              <a:rPr lang="en-IN" sz="1600" baseline="30000" dirty="0" err="1"/>
              <a:t>k</a:t>
            </a:r>
            <a:r>
              <a:rPr lang="en-IN" sz="1600" dirty="0"/>
              <a:t> . Then y</a:t>
            </a:r>
            <a:r>
              <a:rPr lang="en-IN" sz="1600" baseline="-25000" dirty="0"/>
              <a:t>p</a:t>
            </a:r>
            <a:r>
              <a:rPr lang="en-IN" sz="1600" dirty="0"/>
              <a:t> = Q = </a:t>
            </a:r>
            <a:r>
              <a:rPr lang="en-IN" sz="1600" dirty="0" err="1"/>
              <a:t>x</a:t>
            </a:r>
            <a:r>
              <a:rPr lang="en-IN" sz="1600" baseline="30000" dirty="0" err="1"/>
              <a:t>k</a:t>
            </a:r>
            <a:endParaRPr lang="en-IN" sz="1600" dirty="0"/>
          </a:p>
          <a:p>
            <a:pPr lvl="0">
              <a:lnSpc>
                <a:spcPct val="150000"/>
              </a:lnSpc>
            </a:pPr>
            <a:r>
              <a:rPr lang="en-IN" sz="1600" dirty="0"/>
              <a:t>Take out common the lowest degree term from f(D).</a:t>
            </a:r>
          </a:p>
          <a:p>
            <a:pPr lvl="0">
              <a:lnSpc>
                <a:spcPct val="150000"/>
              </a:lnSpc>
            </a:pPr>
            <a:r>
              <a:rPr lang="en-IN" sz="1600" dirty="0"/>
              <a:t>Let the remaining factor in the denominator be of the form  ( 1 + φ(D) ) or ( 1 – φ(D) ) .</a:t>
            </a:r>
          </a:p>
          <a:p>
            <a:pPr>
              <a:lnSpc>
                <a:spcPct val="150000"/>
              </a:lnSpc>
            </a:pPr>
            <a:r>
              <a:rPr lang="en-IN" sz="1600" dirty="0"/>
              <a:t>Take this factor to numerator as ( 1 + φ(D) )</a:t>
            </a:r>
            <a:r>
              <a:rPr lang="en-IN" sz="1600" baseline="30000" dirty="0"/>
              <a:t>-1</a:t>
            </a:r>
            <a:r>
              <a:rPr lang="en-IN" sz="1600" dirty="0"/>
              <a:t> or ( 1 – φ(D) )</a:t>
            </a:r>
            <a:r>
              <a:rPr lang="en-IN" sz="1600" baseline="30000" dirty="0"/>
              <a:t>-1</a:t>
            </a:r>
            <a:r>
              <a:rPr lang="en-IN" sz="1600" dirty="0"/>
              <a:t> .</a:t>
            </a:r>
          </a:p>
          <a:p>
            <a:pPr lvl="0">
              <a:lnSpc>
                <a:spcPct val="150000"/>
              </a:lnSpc>
            </a:pPr>
            <a:r>
              <a:rPr lang="en-IN" sz="1600" dirty="0"/>
              <a:t>Now expand ( 1 ± φ(D) )</a:t>
            </a:r>
            <a:r>
              <a:rPr lang="en-IN" sz="1600" baseline="30000" dirty="0"/>
              <a:t>-1</a:t>
            </a:r>
            <a:r>
              <a:rPr lang="en-IN" sz="1600" dirty="0"/>
              <a:t> in ascendining powers of D by the binomial theorem up to </a:t>
            </a:r>
            <a:r>
              <a:rPr lang="en-IN" sz="1600" dirty="0" err="1"/>
              <a:t>D</a:t>
            </a:r>
            <a:r>
              <a:rPr lang="en-IN" sz="1600" baseline="30000" dirty="0" err="1"/>
              <a:t>k</a:t>
            </a:r>
            <a:r>
              <a:rPr lang="en-IN" sz="1600" dirty="0"/>
              <a:t>  and operate upon </a:t>
            </a:r>
            <a:r>
              <a:rPr lang="en-IN" sz="1600" dirty="0" err="1"/>
              <a:t>x</a:t>
            </a:r>
            <a:r>
              <a:rPr lang="en-IN" sz="1600" baseline="30000" dirty="0" err="1"/>
              <a:t>k</a:t>
            </a:r>
            <a:r>
              <a:rPr lang="en-IN" sz="1600" dirty="0"/>
              <a:t> using each term of the expansion .</a:t>
            </a:r>
          </a:p>
          <a:p>
            <a:pPr>
              <a:lnSpc>
                <a:spcPct val="150000"/>
              </a:lnSpc>
            </a:pPr>
            <a:r>
              <a:rPr lang="en-IN" sz="1600" dirty="0"/>
              <a:t>In this connection the following expansions may be remembered ;</a:t>
            </a:r>
          </a:p>
          <a:p>
            <a:pPr lvl="0">
              <a:lnSpc>
                <a:spcPct val="150000"/>
              </a:lnSpc>
            </a:pPr>
            <a:r>
              <a:rPr lang="en-IN" sz="1600" dirty="0"/>
              <a:t>(1 + x )</a:t>
            </a:r>
            <a:r>
              <a:rPr lang="en-IN" sz="1600" baseline="30000" dirty="0"/>
              <a:t>-1</a:t>
            </a:r>
            <a:r>
              <a:rPr lang="en-IN" sz="1600" dirty="0"/>
              <a:t> = 1 – x + x</a:t>
            </a:r>
            <a:r>
              <a:rPr lang="en-IN" sz="1600" baseline="30000" dirty="0"/>
              <a:t>2</a:t>
            </a:r>
            <a:r>
              <a:rPr lang="en-IN" sz="1600" dirty="0"/>
              <a:t> – x</a:t>
            </a:r>
            <a:r>
              <a:rPr lang="en-IN" sz="1600" baseline="30000" dirty="0"/>
              <a:t>3</a:t>
            </a:r>
            <a:r>
              <a:rPr lang="en-IN" sz="1600" dirty="0"/>
              <a:t> + .......</a:t>
            </a:r>
          </a:p>
          <a:p>
            <a:pPr lvl="0">
              <a:lnSpc>
                <a:spcPct val="150000"/>
              </a:lnSpc>
            </a:pPr>
            <a:r>
              <a:rPr lang="en-IN" sz="1600" dirty="0"/>
              <a:t>(1 - x )</a:t>
            </a:r>
            <a:r>
              <a:rPr lang="en-IN" sz="1600" baseline="30000" dirty="0"/>
              <a:t>-1</a:t>
            </a:r>
            <a:r>
              <a:rPr lang="en-IN" sz="1600" dirty="0"/>
              <a:t> = 1 + x + x</a:t>
            </a:r>
            <a:r>
              <a:rPr lang="en-IN" sz="1600" baseline="30000" dirty="0"/>
              <a:t>2</a:t>
            </a:r>
            <a:r>
              <a:rPr lang="en-IN" sz="1600" dirty="0"/>
              <a:t> + x</a:t>
            </a:r>
            <a:r>
              <a:rPr lang="en-IN" sz="1600" baseline="30000" dirty="0"/>
              <a:t>3</a:t>
            </a:r>
            <a:r>
              <a:rPr lang="en-IN" sz="1600" dirty="0"/>
              <a:t> + .......</a:t>
            </a:r>
          </a:p>
          <a:p>
            <a:pPr lvl="0">
              <a:lnSpc>
                <a:spcPct val="150000"/>
              </a:lnSpc>
            </a:pPr>
            <a:r>
              <a:rPr lang="en-IN" sz="1600" dirty="0"/>
              <a:t>(1 + x )</a:t>
            </a:r>
            <a:r>
              <a:rPr lang="en-IN" sz="1600" baseline="30000" dirty="0"/>
              <a:t>-2</a:t>
            </a:r>
            <a:r>
              <a:rPr lang="en-IN" sz="1600" dirty="0"/>
              <a:t> = 1 – 2x + 3x</a:t>
            </a:r>
            <a:r>
              <a:rPr lang="en-IN" sz="1600" baseline="30000" dirty="0"/>
              <a:t>2</a:t>
            </a:r>
            <a:r>
              <a:rPr lang="en-IN" sz="1600" dirty="0"/>
              <a:t> – 4x</a:t>
            </a:r>
            <a:r>
              <a:rPr lang="en-IN" sz="1600" baseline="30000" dirty="0"/>
              <a:t>3</a:t>
            </a:r>
            <a:r>
              <a:rPr lang="en-IN" sz="1600" dirty="0"/>
              <a:t> + .......</a:t>
            </a:r>
          </a:p>
          <a:p>
            <a:pPr lvl="0">
              <a:lnSpc>
                <a:spcPct val="150000"/>
              </a:lnSpc>
            </a:pPr>
            <a:r>
              <a:rPr lang="en-IN" sz="1600" dirty="0"/>
              <a:t>(1 - x )</a:t>
            </a:r>
            <a:r>
              <a:rPr lang="en-IN" sz="1600" baseline="30000" dirty="0"/>
              <a:t>-1</a:t>
            </a:r>
            <a:r>
              <a:rPr lang="en-IN" sz="1600" dirty="0"/>
              <a:t> = 1 + 2x + 3x</a:t>
            </a:r>
            <a:r>
              <a:rPr lang="en-IN" sz="1600" baseline="30000" dirty="0"/>
              <a:t>2</a:t>
            </a:r>
            <a:r>
              <a:rPr lang="en-IN" sz="1600" dirty="0"/>
              <a:t> + 4x</a:t>
            </a:r>
            <a:r>
              <a:rPr lang="en-IN" sz="1600" baseline="30000" dirty="0"/>
              <a:t>3</a:t>
            </a:r>
            <a:r>
              <a:rPr lang="en-IN" sz="1600" dirty="0"/>
              <a:t> + .......</a:t>
            </a:r>
          </a:p>
        </p:txBody>
      </p:sp>
    </p:spTree>
  </p:cSld>
  <p:clrMapOvr>
    <a:masterClrMapping/>
  </p:clrMapOvr>
  <p:transition>
    <p:wedg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857256"/>
          </a:xfrm>
        </p:spPr>
        <p:txBody>
          <a:bodyPr>
            <a:normAutofit fontScale="90000"/>
          </a:bodyPr>
          <a:lstStyle/>
          <a:p>
            <a:pPr algn="l"/>
            <a:br>
              <a:rPr lang="en-IN" sz="1800" b="1" dirty="0"/>
            </a:br>
            <a:br>
              <a:rPr lang="en-IN" sz="1800" b="1" dirty="0"/>
            </a:br>
            <a:br>
              <a:rPr lang="en-IN" sz="1800" b="1" dirty="0"/>
            </a:br>
            <a:r>
              <a:rPr lang="en-IN" sz="1800" b="1" dirty="0"/>
              <a:t>Case : 5</a:t>
            </a:r>
            <a:br>
              <a:rPr lang="en-IN" sz="1800" b="1" dirty="0"/>
            </a:br>
            <a:br>
              <a:rPr lang="en-IN" sz="1800" dirty="0"/>
            </a:br>
            <a:r>
              <a:rPr lang="en-IN" sz="1800" b="1" dirty="0"/>
              <a:t>If Q = e</a:t>
            </a:r>
            <a:r>
              <a:rPr lang="en-IN" sz="1800" b="1" baseline="30000" dirty="0"/>
              <a:t>ax </a:t>
            </a:r>
            <a:r>
              <a:rPr lang="en-IN" sz="1800" b="1" dirty="0"/>
              <a:t>V where a is real number and V is a function of x :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IN" sz="1600" dirty="0"/>
              <a:t>Given equation f(D)y = Q = e</a:t>
            </a:r>
            <a:r>
              <a:rPr lang="en-IN" sz="1600" baseline="30000" dirty="0"/>
              <a:t>ax </a:t>
            </a:r>
            <a:r>
              <a:rPr lang="en-IN" sz="1600" dirty="0"/>
              <a:t>V. Then y</a:t>
            </a:r>
            <a:r>
              <a:rPr lang="en-IN" sz="1600" baseline="-25000" dirty="0"/>
              <a:t>p</a:t>
            </a:r>
            <a:r>
              <a:rPr lang="en-IN" sz="1600" dirty="0"/>
              <a:t> =           Q =            e</a:t>
            </a:r>
            <a:r>
              <a:rPr lang="en-IN" sz="1600" baseline="30000" dirty="0"/>
              <a:t>ax </a:t>
            </a:r>
            <a:r>
              <a:rPr lang="en-IN" sz="1600" dirty="0"/>
              <a:t>V</a:t>
            </a:r>
          </a:p>
          <a:p>
            <a:pPr lvl="0">
              <a:lnSpc>
                <a:spcPct val="200000"/>
              </a:lnSpc>
            </a:pPr>
            <a:r>
              <a:rPr lang="en-IN" sz="1600" dirty="0"/>
              <a:t>Shift e</a:t>
            </a:r>
            <a:r>
              <a:rPr lang="en-IN" sz="1600" baseline="30000" dirty="0"/>
              <a:t>ax</a:t>
            </a:r>
            <a:r>
              <a:rPr lang="en-IN" sz="1600" dirty="0"/>
              <a:t> outside and after replacing D by </a:t>
            </a:r>
            <a:r>
              <a:rPr lang="en-IN" sz="1600" dirty="0" err="1"/>
              <a:t>D+a</a:t>
            </a:r>
            <a:r>
              <a:rPr lang="en-IN" sz="1600" dirty="0"/>
              <a:t> .Operate V by </a:t>
            </a:r>
          </a:p>
          <a:p>
            <a:pPr lvl="0">
              <a:lnSpc>
                <a:spcPct val="200000"/>
              </a:lnSpc>
            </a:pPr>
            <a:r>
              <a:rPr lang="en-IN" sz="1600" dirty="0"/>
              <a:t>P.I = y</a:t>
            </a:r>
            <a:r>
              <a:rPr lang="en-IN" sz="1600" baseline="-25000" dirty="0"/>
              <a:t>p</a:t>
            </a:r>
            <a:r>
              <a:rPr lang="en-IN" sz="1600" dirty="0"/>
              <a:t> =            Q =           e</a:t>
            </a:r>
            <a:r>
              <a:rPr lang="en-IN" sz="1600" baseline="30000" dirty="0"/>
              <a:t>ax </a:t>
            </a:r>
            <a:r>
              <a:rPr lang="en-IN" sz="1600" dirty="0"/>
              <a:t>V  =  e</a:t>
            </a:r>
            <a:r>
              <a:rPr lang="en-IN" sz="1600" baseline="30000" dirty="0"/>
              <a:t>ax</a:t>
            </a:r>
            <a:r>
              <a:rPr lang="en-IN" sz="1600" dirty="0"/>
              <a:t> </a:t>
            </a:r>
          </a:p>
          <a:p>
            <a:pPr>
              <a:buNone/>
            </a:pPr>
            <a:endParaRPr lang="en-IN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1785926"/>
            <a:ext cx="361950" cy="400050"/>
          </a:xfrm>
          <a:prstGeom prst="rect">
            <a:avLst/>
          </a:prstGeom>
          <a:noFill/>
        </p:spPr>
      </p:pic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1785926"/>
            <a:ext cx="361950" cy="400050"/>
          </a:xfrm>
          <a:prstGeom prst="rect">
            <a:avLst/>
          </a:prstGeom>
          <a:noFill/>
        </p:spPr>
      </p:pic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2285992"/>
            <a:ext cx="590550" cy="400050"/>
          </a:xfrm>
          <a:prstGeom prst="rect">
            <a:avLst/>
          </a:prstGeom>
          <a:noFill/>
        </p:spPr>
      </p:pic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4823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2857496"/>
            <a:ext cx="361950" cy="400050"/>
          </a:xfrm>
          <a:prstGeom prst="rect">
            <a:avLst/>
          </a:prstGeom>
          <a:noFill/>
        </p:spPr>
      </p:pic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4825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2786058"/>
            <a:ext cx="361950" cy="400050"/>
          </a:xfrm>
          <a:prstGeom prst="rect">
            <a:avLst/>
          </a:prstGeom>
          <a:noFill/>
        </p:spPr>
      </p:pic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4827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2857496"/>
            <a:ext cx="752475" cy="400050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pPr algn="l"/>
            <a:br>
              <a:rPr lang="en-IN" sz="2400" b="1" dirty="0"/>
            </a:br>
            <a:r>
              <a:rPr lang="en-IN" sz="1800" b="1" dirty="0"/>
              <a:t>Case : 6 </a:t>
            </a:r>
            <a:br>
              <a:rPr lang="en-IN" sz="1800" b="1" dirty="0"/>
            </a:br>
            <a:br>
              <a:rPr lang="en-IN" sz="1800" b="1" dirty="0"/>
            </a:br>
            <a:r>
              <a:rPr lang="en-IN" sz="1800" b="1" dirty="0"/>
              <a:t>If Q = X</a:t>
            </a:r>
            <a:r>
              <a:rPr lang="en-IN" sz="1800" b="1" baseline="30000" dirty="0"/>
              <a:t> </a:t>
            </a:r>
            <a:r>
              <a:rPr lang="en-IN" sz="1800" b="1" dirty="0"/>
              <a:t>V where V is a function of x :</a:t>
            </a:r>
            <a:br>
              <a:rPr lang="en-IN" sz="2400" dirty="0"/>
            </a:br>
            <a:endParaRPr lang="en-IN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endParaRPr lang="en-IN" sz="1800" dirty="0"/>
          </a:p>
          <a:p>
            <a:r>
              <a:rPr lang="en-IN" sz="1800" dirty="0"/>
              <a:t>Given equation f(D)y = Q =  X</a:t>
            </a:r>
            <a:r>
              <a:rPr lang="en-IN" sz="1800" baseline="30000" dirty="0"/>
              <a:t> </a:t>
            </a:r>
            <a:r>
              <a:rPr lang="en-IN" sz="1800" dirty="0"/>
              <a:t>V. </a:t>
            </a:r>
          </a:p>
          <a:p>
            <a:pPr>
              <a:buNone/>
            </a:pPr>
            <a:endParaRPr lang="en-IN" sz="1800" dirty="0"/>
          </a:p>
          <a:p>
            <a:r>
              <a:rPr lang="en-IN" sz="1800" dirty="0"/>
              <a:t>Then y</a:t>
            </a:r>
            <a:r>
              <a:rPr lang="en-IN" sz="1800" baseline="-25000" dirty="0"/>
              <a:t>p</a:t>
            </a:r>
            <a:r>
              <a:rPr lang="en-IN" sz="1800" dirty="0"/>
              <a:t> =             Q  =             X</a:t>
            </a:r>
            <a:r>
              <a:rPr lang="en-IN" sz="1800" baseline="30000" dirty="0"/>
              <a:t> </a:t>
            </a:r>
            <a:r>
              <a:rPr lang="en-IN" sz="1800" dirty="0"/>
              <a:t>V  </a:t>
            </a:r>
          </a:p>
          <a:p>
            <a:pPr>
              <a:buNone/>
            </a:pPr>
            <a:r>
              <a:rPr lang="en-IN" sz="1800" dirty="0"/>
              <a:t>                  </a:t>
            </a:r>
          </a:p>
          <a:p>
            <a:pPr>
              <a:buNone/>
            </a:pPr>
            <a:r>
              <a:rPr lang="en-IN" sz="1800" dirty="0"/>
              <a:t>                    = X           V  -                  V</a:t>
            </a:r>
          </a:p>
          <a:p>
            <a:pPr>
              <a:buNone/>
            </a:pPr>
            <a:endParaRPr lang="en-IN" sz="1800" dirty="0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2285992"/>
            <a:ext cx="517075" cy="571504"/>
          </a:xfrm>
          <a:prstGeom prst="rect">
            <a:avLst/>
          </a:prstGeom>
          <a:noFill/>
        </p:spPr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2285992"/>
            <a:ext cx="500066" cy="552705"/>
          </a:xfrm>
          <a:prstGeom prst="rect">
            <a:avLst/>
          </a:prstGeom>
          <a:noFill/>
        </p:spPr>
      </p:pic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2928934"/>
            <a:ext cx="517075" cy="571504"/>
          </a:xfrm>
          <a:prstGeom prst="rect">
            <a:avLst/>
          </a:prstGeom>
          <a:noFill/>
        </p:spPr>
      </p:pic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7897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2928934"/>
            <a:ext cx="711205" cy="571504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571504"/>
          </a:xfrm>
        </p:spPr>
        <p:txBody>
          <a:bodyPr>
            <a:normAutofit fontScale="90000"/>
          </a:bodyPr>
          <a:lstStyle/>
          <a:p>
            <a:pPr algn="l"/>
            <a:br>
              <a:rPr lang="en-IN" sz="1800" b="1" dirty="0"/>
            </a:br>
            <a:r>
              <a:rPr lang="en-IN" sz="2000" b="1" dirty="0"/>
              <a:t>Method of variation of Parameters :</a:t>
            </a:r>
            <a:br>
              <a:rPr lang="en-IN" sz="2000" dirty="0"/>
            </a:br>
            <a:endParaRPr lang="en-IN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r>
              <a:rPr lang="en-IN" sz="1900" dirty="0"/>
              <a:t>Given equation in the standard form           + P(x)        + Q(x)y = R(x).</a:t>
            </a:r>
          </a:p>
          <a:p>
            <a:pPr lvl="0"/>
            <a:r>
              <a:rPr lang="en-IN" sz="1900" dirty="0"/>
              <a:t>In case the given equation is not in the standard form reduce it to the standard form.</a:t>
            </a:r>
          </a:p>
          <a:p>
            <a:pPr lvl="0"/>
            <a:r>
              <a:rPr lang="en-IN" sz="1900" dirty="0"/>
              <a:t>Find the solution of           +P(x)          + Q(x)y = 0.</a:t>
            </a:r>
          </a:p>
          <a:p>
            <a:r>
              <a:rPr lang="en-IN" sz="1900" dirty="0"/>
              <a:t>Let the solution be y = c</a:t>
            </a:r>
            <a:r>
              <a:rPr lang="en-IN" sz="1900" baseline="-25000" dirty="0"/>
              <a:t>1</a:t>
            </a:r>
            <a:r>
              <a:rPr lang="en-IN" sz="1900" dirty="0"/>
              <a:t>u(x) + c</a:t>
            </a:r>
            <a:r>
              <a:rPr lang="en-IN" sz="1900" baseline="-25000" dirty="0"/>
              <a:t>2</a:t>
            </a:r>
            <a:r>
              <a:rPr lang="en-IN" sz="1900" dirty="0"/>
              <a:t>v(x) which is C.F of given equation .</a:t>
            </a:r>
          </a:p>
          <a:p>
            <a:pPr lvl="0"/>
            <a:r>
              <a:rPr lang="en-IN" sz="1900" dirty="0"/>
              <a:t>Let the P.I of given equation be y</a:t>
            </a:r>
            <a:r>
              <a:rPr lang="en-IN" sz="1900" baseline="-25000" dirty="0"/>
              <a:t>p</a:t>
            </a:r>
            <a:r>
              <a:rPr lang="en-IN" sz="1900" dirty="0"/>
              <a:t> = Au(x) + B v(x) where A and B are functions of x.</a:t>
            </a:r>
          </a:p>
          <a:p>
            <a:pPr lvl="0"/>
            <a:r>
              <a:rPr lang="en-IN" sz="1900" dirty="0"/>
              <a:t>Find  u        –  v </a:t>
            </a:r>
          </a:p>
          <a:p>
            <a:pPr lvl="0"/>
            <a:r>
              <a:rPr lang="en-IN" sz="1900" dirty="0"/>
              <a:t>Find A and B by using :</a:t>
            </a:r>
          </a:p>
          <a:p>
            <a:r>
              <a:rPr lang="en-IN" sz="1900" dirty="0"/>
              <a:t>A =                      and   B = </a:t>
            </a:r>
          </a:p>
          <a:p>
            <a:pPr>
              <a:buNone/>
            </a:pPr>
            <a:endParaRPr lang="en-IN" sz="1900" dirty="0"/>
          </a:p>
          <a:p>
            <a:pPr lvl="0"/>
            <a:r>
              <a:rPr lang="en-IN" sz="1900" dirty="0"/>
              <a:t>The general solution of given equation is  y = c</a:t>
            </a:r>
            <a:r>
              <a:rPr lang="en-IN" sz="1900" baseline="-25000" dirty="0"/>
              <a:t>1</a:t>
            </a:r>
            <a:r>
              <a:rPr lang="en-IN" sz="1900" dirty="0"/>
              <a:t>u(x) + c</a:t>
            </a:r>
            <a:r>
              <a:rPr lang="en-IN" sz="1900" baseline="-25000" dirty="0"/>
              <a:t>2</a:t>
            </a:r>
            <a:r>
              <a:rPr lang="en-IN" sz="1900" dirty="0"/>
              <a:t>v(x) + Au(x) + </a:t>
            </a:r>
            <a:r>
              <a:rPr lang="en-IN" sz="1900" dirty="0" err="1"/>
              <a:t>Bv</a:t>
            </a:r>
            <a:r>
              <a:rPr lang="en-IN" sz="1900" dirty="0"/>
              <a:t>(x).</a:t>
            </a:r>
          </a:p>
          <a:p>
            <a:endParaRPr lang="en-IN" dirty="0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1214422"/>
            <a:ext cx="285752" cy="390525"/>
          </a:xfrm>
          <a:prstGeom prst="rect">
            <a:avLst/>
          </a:prstGeom>
          <a:noFill/>
        </p:spPr>
      </p:pic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1214422"/>
            <a:ext cx="285752" cy="371475"/>
          </a:xfrm>
          <a:prstGeom prst="rect">
            <a:avLst/>
          </a:prstGeom>
          <a:noFill/>
        </p:spPr>
      </p:pic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8919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2214554"/>
            <a:ext cx="285752" cy="371475"/>
          </a:xfrm>
          <a:prstGeom prst="rect">
            <a:avLst/>
          </a:prstGeom>
          <a:noFill/>
        </p:spPr>
      </p:pic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8921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2143116"/>
            <a:ext cx="357190" cy="390525"/>
          </a:xfrm>
          <a:prstGeom prst="rect">
            <a:avLst/>
          </a:prstGeom>
          <a:noFill/>
        </p:spPr>
      </p:pic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8923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3571876"/>
            <a:ext cx="285752" cy="371475"/>
          </a:xfrm>
          <a:prstGeom prst="rect">
            <a:avLst/>
          </a:prstGeom>
          <a:noFill/>
        </p:spPr>
      </p:pic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8925" name="Picture 1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3571876"/>
            <a:ext cx="428628" cy="371475"/>
          </a:xfrm>
          <a:prstGeom prst="rect">
            <a:avLst/>
          </a:prstGeom>
          <a:noFill/>
        </p:spPr>
      </p:pic>
      <p:sp>
        <p:nvSpPr>
          <p:cNvPr id="3892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8927" name="Picture 1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214818"/>
            <a:ext cx="1047750" cy="523875"/>
          </a:xfrm>
          <a:prstGeom prst="rect">
            <a:avLst/>
          </a:prstGeom>
          <a:noFill/>
        </p:spPr>
      </p:pic>
      <p:sp>
        <p:nvSpPr>
          <p:cNvPr id="3893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8929" name="Picture 1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4214818"/>
            <a:ext cx="1047750" cy="523875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642942"/>
          </a:xfrm>
        </p:spPr>
        <p:txBody>
          <a:bodyPr>
            <a:normAutofit fontScale="90000"/>
          </a:bodyPr>
          <a:lstStyle/>
          <a:p>
            <a:pPr algn="l"/>
            <a:br>
              <a:rPr lang="en-IN" sz="1800" b="1" dirty="0"/>
            </a:br>
            <a:r>
              <a:rPr lang="en-IN" sz="2000" b="1" dirty="0"/>
              <a:t>Cauchy-Euler Equations :</a:t>
            </a:r>
            <a:br>
              <a:rPr lang="en-IN" sz="1800" dirty="0"/>
            </a:br>
            <a:endParaRPr lang="en-IN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Autofit/>
          </a:bodyPr>
          <a:lstStyle/>
          <a:p>
            <a:r>
              <a:rPr lang="en-IN" sz="2000" dirty="0"/>
              <a:t>An equation of the form                                                      </a:t>
            </a:r>
          </a:p>
          <a:p>
            <a:pPr>
              <a:buNone/>
            </a:pPr>
            <a:r>
              <a:rPr lang="en-IN" sz="2000" dirty="0"/>
              <a:t>      where P</a:t>
            </a:r>
            <a:r>
              <a:rPr lang="en-IN" sz="2000" baseline="-25000" dirty="0"/>
              <a:t>1</a:t>
            </a:r>
            <a:r>
              <a:rPr lang="en-IN" sz="2000" dirty="0"/>
              <a:t> , P</a:t>
            </a:r>
            <a:r>
              <a:rPr lang="en-IN" sz="2000" baseline="-25000" dirty="0"/>
              <a:t>2</a:t>
            </a:r>
            <a:r>
              <a:rPr lang="en-IN" sz="2000" dirty="0"/>
              <a:t> , ...... </a:t>
            </a:r>
            <a:r>
              <a:rPr lang="en-IN" sz="2000" dirty="0" err="1"/>
              <a:t>P</a:t>
            </a:r>
            <a:r>
              <a:rPr lang="en-IN" sz="2000" baseline="-25000" dirty="0" err="1"/>
              <a:t>n</a:t>
            </a:r>
            <a:r>
              <a:rPr lang="en-IN" sz="2000" dirty="0"/>
              <a:t> are real constants and Q is a function of x </a:t>
            </a:r>
          </a:p>
          <a:p>
            <a:pPr>
              <a:buNone/>
            </a:pPr>
            <a:r>
              <a:rPr lang="en-IN" sz="2000" dirty="0"/>
              <a:t>     defined on an interval I is called a homogeneous linear equation or</a:t>
            </a:r>
          </a:p>
          <a:p>
            <a:pPr>
              <a:buNone/>
            </a:pPr>
            <a:r>
              <a:rPr lang="en-IN" sz="2000" dirty="0"/>
              <a:t>     Cauchy Euler equation of order n and is operator form </a:t>
            </a:r>
          </a:p>
          <a:p>
            <a:pPr>
              <a:buNone/>
            </a:pPr>
            <a:r>
              <a:rPr lang="en-IN" sz="2000" dirty="0"/>
              <a:t>                                                                 where D = </a:t>
            </a:r>
          </a:p>
          <a:p>
            <a:r>
              <a:rPr lang="en-IN" sz="2000" dirty="0"/>
              <a:t>Cauchy Euler equation can be transformed into a linear equation </a:t>
            </a:r>
          </a:p>
          <a:p>
            <a:pPr>
              <a:buNone/>
            </a:pPr>
            <a:r>
              <a:rPr lang="en-IN" sz="2000" dirty="0"/>
              <a:t>     with constant coefficients by the change of independent variable </a:t>
            </a:r>
          </a:p>
          <a:p>
            <a:pPr>
              <a:buNone/>
            </a:pPr>
            <a:r>
              <a:rPr lang="en-IN" sz="2000" dirty="0"/>
              <a:t>     with the substitution  x = </a:t>
            </a:r>
            <a:r>
              <a:rPr lang="en-IN" sz="2000" dirty="0" err="1"/>
              <a:t>e</a:t>
            </a:r>
            <a:r>
              <a:rPr lang="en-IN" sz="2000" baseline="30000" dirty="0" err="1"/>
              <a:t>z</a:t>
            </a:r>
            <a:r>
              <a:rPr lang="en-IN" sz="2000" dirty="0"/>
              <a:t> or z= log x , x&gt;0 .</a:t>
            </a:r>
          </a:p>
          <a:p>
            <a:pPr>
              <a:buNone/>
            </a:pPr>
            <a:r>
              <a:rPr lang="en-IN" sz="2000" dirty="0"/>
              <a:t>     Also </a:t>
            </a:r>
            <a:r>
              <a:rPr lang="en-IN" sz="2000" dirty="0" err="1"/>
              <a:t>xD</a:t>
            </a:r>
            <a:r>
              <a:rPr lang="en-IN" sz="2000" dirty="0"/>
              <a:t> = θ , x</a:t>
            </a:r>
            <a:r>
              <a:rPr lang="en-IN" sz="2000" baseline="30000" dirty="0"/>
              <a:t>2</a:t>
            </a:r>
            <a:r>
              <a:rPr lang="en-IN" sz="2000" dirty="0"/>
              <a:t>D</a:t>
            </a:r>
            <a:r>
              <a:rPr lang="en-IN" sz="2000" baseline="30000" dirty="0"/>
              <a:t>2</a:t>
            </a:r>
            <a:r>
              <a:rPr lang="en-IN" sz="2000" dirty="0"/>
              <a:t> = θ(θ-1) , x</a:t>
            </a:r>
            <a:r>
              <a:rPr lang="en-IN" sz="2000" baseline="30000" dirty="0"/>
              <a:t>3</a:t>
            </a:r>
            <a:r>
              <a:rPr lang="en-IN" sz="2000" dirty="0"/>
              <a:t>D</a:t>
            </a:r>
            <a:r>
              <a:rPr lang="en-IN" sz="2000" baseline="30000" dirty="0"/>
              <a:t>3</a:t>
            </a:r>
            <a:r>
              <a:rPr lang="en-IN" sz="2000" dirty="0"/>
              <a:t> = θ(θ-1)(θ-2) , ........   </a:t>
            </a:r>
          </a:p>
          <a:p>
            <a:pPr>
              <a:buNone/>
            </a:pPr>
            <a:r>
              <a:rPr lang="en-IN" sz="2000" dirty="0"/>
              <a:t>     </a:t>
            </a:r>
            <a:r>
              <a:rPr lang="en-IN" sz="2000" dirty="0" err="1"/>
              <a:t>x</a:t>
            </a:r>
            <a:r>
              <a:rPr lang="en-IN" sz="2000" baseline="30000" dirty="0" err="1"/>
              <a:t>n</a:t>
            </a:r>
            <a:r>
              <a:rPr lang="en-IN" sz="2000" dirty="0" err="1"/>
              <a:t>D</a:t>
            </a:r>
            <a:r>
              <a:rPr lang="en-IN" sz="2000" baseline="30000" dirty="0" err="1"/>
              <a:t>n</a:t>
            </a:r>
            <a:r>
              <a:rPr lang="en-IN" sz="2000" dirty="0"/>
              <a:t> = θ(θ-1)(θ-2)....(θ-(n-1)) where θ = </a:t>
            </a:r>
          </a:p>
          <a:p>
            <a:r>
              <a:rPr lang="en-IN" sz="2000" dirty="0"/>
              <a:t>Therefore given equation  can be transformed </a:t>
            </a:r>
          </a:p>
          <a:p>
            <a:pPr>
              <a:buNone/>
            </a:pPr>
            <a:r>
              <a:rPr lang="en-IN" sz="2000" dirty="0"/>
              <a:t>     [θ(θ-1)(θ-2)....(θ-(n-1)) + P</a:t>
            </a:r>
            <a:r>
              <a:rPr lang="en-IN" sz="2000" baseline="-25000" dirty="0"/>
              <a:t>1</a:t>
            </a:r>
            <a:r>
              <a:rPr lang="en-IN" sz="2000" dirty="0"/>
              <a:t> θ(θ-1)(θ-2)....(θ-(n-2))+......+</a:t>
            </a:r>
            <a:r>
              <a:rPr lang="en-IN" sz="2000" dirty="0" err="1"/>
              <a:t>P</a:t>
            </a:r>
            <a:r>
              <a:rPr lang="en-IN" sz="2000" baseline="-25000" dirty="0" err="1"/>
              <a:t>n</a:t>
            </a:r>
            <a:r>
              <a:rPr lang="en-IN" sz="2000" dirty="0"/>
              <a:t> ] y = Q(</a:t>
            </a:r>
            <a:r>
              <a:rPr lang="en-IN" sz="2000" dirty="0" err="1"/>
              <a:t>e</a:t>
            </a:r>
            <a:r>
              <a:rPr lang="en-IN" sz="2000" baseline="30000" dirty="0" err="1"/>
              <a:t>z</a:t>
            </a:r>
            <a:r>
              <a:rPr lang="en-IN" sz="2000" dirty="0"/>
              <a:t>)</a:t>
            </a:r>
          </a:p>
          <a:p>
            <a:r>
              <a:rPr lang="en-IN" sz="2000" dirty="0"/>
              <a:t>Hence f(θ)y = Z can be solved by the methods discussed already in the previous methods .</a:t>
            </a: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1214422"/>
            <a:ext cx="2928958" cy="390525"/>
          </a:xfrm>
          <a:prstGeom prst="rect">
            <a:avLst/>
          </a:prstGeom>
          <a:noFill/>
        </p:spPr>
      </p:pic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2714620"/>
            <a:ext cx="3312125" cy="428628"/>
          </a:xfrm>
          <a:prstGeom prst="rect">
            <a:avLst/>
          </a:prstGeom>
          <a:noFill/>
        </p:spPr>
      </p:pic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2714620"/>
            <a:ext cx="357190" cy="371475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428628"/>
          </a:xfrm>
        </p:spPr>
        <p:txBody>
          <a:bodyPr>
            <a:normAutofit fontScale="90000"/>
          </a:bodyPr>
          <a:lstStyle/>
          <a:p>
            <a:pPr algn="l"/>
            <a:br>
              <a:rPr lang="en-IN" sz="1800" b="1" dirty="0"/>
            </a:br>
            <a:r>
              <a:rPr lang="en-IN" sz="1800" b="1" dirty="0" err="1"/>
              <a:t>Legender’s</a:t>
            </a:r>
            <a:r>
              <a:rPr lang="en-IN" sz="1800" b="1" dirty="0"/>
              <a:t> Equations :</a:t>
            </a:r>
            <a:br>
              <a:rPr lang="en-IN" sz="1800" dirty="0"/>
            </a:br>
            <a:endParaRPr lang="en-IN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pPr algn="just">
              <a:buNone/>
            </a:pPr>
            <a:r>
              <a:rPr lang="en-IN" dirty="0"/>
              <a:t>     </a:t>
            </a:r>
            <a:r>
              <a:rPr lang="en-IN" sz="1800" dirty="0"/>
              <a:t>An equation of the form                                                                           where P</a:t>
            </a:r>
            <a:r>
              <a:rPr lang="en-IN" sz="1800" baseline="-25000" dirty="0"/>
              <a:t>1</a:t>
            </a:r>
            <a:r>
              <a:rPr lang="en-IN" sz="1800" dirty="0"/>
              <a:t> , P</a:t>
            </a:r>
            <a:r>
              <a:rPr lang="en-IN" sz="1800" baseline="-25000" dirty="0"/>
              <a:t>2</a:t>
            </a:r>
            <a:r>
              <a:rPr lang="en-IN" sz="1800" dirty="0"/>
              <a:t> ,</a:t>
            </a:r>
          </a:p>
          <a:p>
            <a:pPr algn="just">
              <a:buNone/>
            </a:pPr>
            <a:r>
              <a:rPr lang="en-IN" sz="1800" dirty="0"/>
              <a:t>        ...... </a:t>
            </a:r>
            <a:r>
              <a:rPr lang="en-IN" sz="1800" dirty="0" err="1"/>
              <a:t>P</a:t>
            </a:r>
            <a:r>
              <a:rPr lang="en-IN" sz="1800" baseline="-25000" dirty="0" err="1"/>
              <a:t>n</a:t>
            </a:r>
            <a:r>
              <a:rPr lang="en-IN" sz="1800" dirty="0"/>
              <a:t> are real constants and Q is a function of x defined on an interval I is called </a:t>
            </a:r>
          </a:p>
          <a:p>
            <a:pPr algn="just">
              <a:buNone/>
            </a:pPr>
            <a:r>
              <a:rPr lang="en-IN" sz="1800" dirty="0"/>
              <a:t>       </a:t>
            </a:r>
            <a:r>
              <a:rPr lang="en-IN" sz="1800" dirty="0" err="1"/>
              <a:t>Legender’s</a:t>
            </a:r>
            <a:r>
              <a:rPr lang="en-IN" sz="1800" dirty="0"/>
              <a:t> linear equations.</a:t>
            </a:r>
          </a:p>
          <a:p>
            <a:pPr algn="just">
              <a:buNone/>
            </a:pPr>
            <a:r>
              <a:rPr lang="en-IN" sz="1800" dirty="0"/>
              <a:t>       Such equations can be reduced to linear equations with constant coefficient by</a:t>
            </a:r>
          </a:p>
          <a:p>
            <a:pPr algn="just">
              <a:buNone/>
            </a:pPr>
            <a:r>
              <a:rPr lang="en-IN" sz="1800" dirty="0"/>
              <a:t>       the substitution   </a:t>
            </a:r>
            <a:r>
              <a:rPr lang="en-IN" sz="1800" dirty="0" err="1"/>
              <a:t>ax+b</a:t>
            </a:r>
            <a:r>
              <a:rPr lang="en-IN" sz="1800" dirty="0"/>
              <a:t> = </a:t>
            </a:r>
            <a:r>
              <a:rPr lang="en-IN" sz="1800" dirty="0" err="1"/>
              <a:t>e</a:t>
            </a:r>
            <a:r>
              <a:rPr lang="en-IN" sz="1800" baseline="30000" dirty="0" err="1"/>
              <a:t>z</a:t>
            </a:r>
            <a:r>
              <a:rPr lang="en-IN" sz="1800" baseline="30000" dirty="0"/>
              <a:t> </a:t>
            </a:r>
            <a:r>
              <a:rPr lang="en-IN" sz="1800" dirty="0"/>
              <a:t> or z = log(</a:t>
            </a:r>
            <a:r>
              <a:rPr lang="en-IN" sz="1800" dirty="0" err="1"/>
              <a:t>ax+b</a:t>
            </a:r>
            <a:r>
              <a:rPr lang="en-IN" sz="1800" dirty="0"/>
              <a:t>)  </a:t>
            </a:r>
          </a:p>
          <a:p>
            <a:pPr algn="just">
              <a:buNone/>
            </a:pPr>
            <a:r>
              <a:rPr lang="en-IN" sz="1800" dirty="0"/>
              <a:t>       Also (</a:t>
            </a:r>
            <a:r>
              <a:rPr lang="en-IN" sz="1800" dirty="0" err="1"/>
              <a:t>ax+b</a:t>
            </a:r>
            <a:r>
              <a:rPr lang="en-IN" sz="1800" dirty="0"/>
              <a:t>)D = a θ ,(</a:t>
            </a:r>
            <a:r>
              <a:rPr lang="en-IN" sz="1800" dirty="0" err="1"/>
              <a:t>ax+b</a:t>
            </a:r>
            <a:r>
              <a:rPr lang="en-IN" sz="1800" dirty="0"/>
              <a:t>)</a:t>
            </a:r>
            <a:r>
              <a:rPr lang="en-IN" sz="1800" baseline="30000" dirty="0"/>
              <a:t>2</a:t>
            </a:r>
            <a:r>
              <a:rPr lang="en-IN" sz="1800" dirty="0"/>
              <a:t>D</a:t>
            </a:r>
            <a:r>
              <a:rPr lang="en-IN" sz="1800" baseline="30000" dirty="0"/>
              <a:t>2</a:t>
            </a:r>
            <a:r>
              <a:rPr lang="en-IN" sz="1800" dirty="0"/>
              <a:t> = a</a:t>
            </a:r>
            <a:r>
              <a:rPr lang="en-IN" sz="1800" baseline="30000" dirty="0"/>
              <a:t>2</a:t>
            </a:r>
            <a:r>
              <a:rPr lang="en-IN" sz="1800" dirty="0"/>
              <a:t> θ(θ-1) ,(</a:t>
            </a:r>
            <a:r>
              <a:rPr lang="en-IN" sz="1800" dirty="0" err="1"/>
              <a:t>ax+b</a:t>
            </a:r>
            <a:r>
              <a:rPr lang="en-IN" sz="1800" dirty="0"/>
              <a:t>)</a:t>
            </a:r>
            <a:r>
              <a:rPr lang="en-IN" sz="1800" baseline="30000" dirty="0"/>
              <a:t>3</a:t>
            </a:r>
            <a:r>
              <a:rPr lang="en-IN" sz="1800" dirty="0"/>
              <a:t>D</a:t>
            </a:r>
            <a:r>
              <a:rPr lang="en-IN" sz="1800" baseline="30000" dirty="0"/>
              <a:t>3</a:t>
            </a:r>
            <a:r>
              <a:rPr lang="en-IN" sz="1800" dirty="0"/>
              <a:t> = a</a:t>
            </a:r>
            <a:r>
              <a:rPr lang="en-IN" sz="1800" baseline="30000" dirty="0"/>
              <a:t>3</a:t>
            </a:r>
            <a:r>
              <a:rPr lang="en-IN" sz="1800" dirty="0"/>
              <a:t> θ(θ-1)(θ-2) , and so on .                          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1071546"/>
            <a:ext cx="3590925" cy="39052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2" descr="Image result for ppt background images free download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643174" y="2357430"/>
            <a:ext cx="38576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IN" sz="2800" b="1" i="1" dirty="0">
                <a:solidFill>
                  <a:srgbClr val="FF0000"/>
                </a:solidFill>
              </a:rPr>
              <a:t>G.SYAM PRASAD REDDY</a:t>
            </a:r>
            <a:r>
              <a:rPr lang="en-IN" sz="2800" b="1" dirty="0">
                <a:solidFill>
                  <a:srgbClr val="0000FF"/>
                </a:solidFill>
              </a:rPr>
              <a:t> </a:t>
            </a:r>
            <a:r>
              <a:rPr lang="en-IN" dirty="0">
                <a:solidFill>
                  <a:srgbClr val="FF0000"/>
                </a:solidFill>
              </a:rPr>
              <a:t>                                                </a:t>
            </a:r>
            <a:r>
              <a:rPr lang="en-IN" b="1" dirty="0" err="1">
                <a:solidFill>
                  <a:srgbClr val="FF0000"/>
                </a:solidFill>
              </a:rPr>
              <a:t>M.Sc.,M.Phil.,B.Ed.,APSET</a:t>
            </a:r>
            <a:endParaRPr lang="en-IN" b="1" dirty="0">
              <a:solidFill>
                <a:srgbClr val="FF0000"/>
              </a:solidFill>
            </a:endParaRPr>
          </a:p>
          <a:p>
            <a:pPr algn="r"/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43174" y="3244334"/>
            <a:ext cx="3857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b="1" dirty="0">
                <a:solidFill>
                  <a:srgbClr val="0070C0"/>
                </a:solidFill>
              </a:rPr>
              <a:t>Lecturer in Mathematics</a:t>
            </a:r>
          </a:p>
        </p:txBody>
      </p:sp>
    </p:spTree>
  </p:cSld>
  <p:clrMapOvr>
    <a:masterClrMapping/>
  </p:clrMapOvr>
  <p:transition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IN" sz="1600" b="1" dirty="0"/>
              <a:t>Exact Differential Equations :</a:t>
            </a:r>
            <a:br>
              <a:rPr lang="en-IN" sz="1600" dirty="0"/>
            </a:br>
            <a:r>
              <a:rPr lang="en-IN" sz="1600" dirty="0"/>
              <a:t>       Let M(</a:t>
            </a:r>
            <a:r>
              <a:rPr lang="en-IN" sz="1600" dirty="0" err="1"/>
              <a:t>x,y</a:t>
            </a:r>
            <a:r>
              <a:rPr lang="en-IN" sz="1600" dirty="0"/>
              <a:t>)</a:t>
            </a:r>
            <a:r>
              <a:rPr lang="en-IN" sz="1600" dirty="0" err="1"/>
              <a:t>dx</a:t>
            </a:r>
            <a:r>
              <a:rPr lang="en-IN" sz="1600" dirty="0"/>
              <a:t> + N(</a:t>
            </a:r>
            <a:r>
              <a:rPr lang="en-IN" sz="1600" dirty="0" err="1"/>
              <a:t>x,y</a:t>
            </a:r>
            <a:r>
              <a:rPr lang="en-IN" sz="1600" dirty="0"/>
              <a:t>)</a:t>
            </a:r>
            <a:r>
              <a:rPr lang="en-IN" sz="1600" dirty="0" err="1"/>
              <a:t>dy</a:t>
            </a:r>
            <a:r>
              <a:rPr lang="en-IN" sz="1600" dirty="0"/>
              <a:t> = 0 be a first order and first degree differential equation where M,N are real valued functions defined for some real  valued functions  defined  for some real x , y on some rectangle R:│x-x</a:t>
            </a:r>
            <a:r>
              <a:rPr lang="en-IN" sz="1600" baseline="-25000" dirty="0"/>
              <a:t>0</a:t>
            </a:r>
            <a:r>
              <a:rPr lang="en-IN" sz="1600" dirty="0"/>
              <a:t>│≤ a,│y-y</a:t>
            </a:r>
            <a:r>
              <a:rPr lang="en-IN" sz="1600" baseline="-25000" dirty="0"/>
              <a:t>0</a:t>
            </a:r>
            <a:r>
              <a:rPr lang="en-IN" sz="1600" dirty="0"/>
              <a:t>│≤b .Then the equation M </a:t>
            </a:r>
            <a:r>
              <a:rPr lang="en-IN" sz="1600" dirty="0" err="1"/>
              <a:t>dx</a:t>
            </a:r>
            <a:r>
              <a:rPr lang="en-IN" sz="1600" dirty="0"/>
              <a:t> + N </a:t>
            </a:r>
            <a:r>
              <a:rPr lang="en-IN" sz="1600" dirty="0" err="1"/>
              <a:t>dy</a:t>
            </a:r>
            <a:r>
              <a:rPr lang="en-IN" sz="1600" dirty="0"/>
              <a:t> = 0 is said to be an exact  differential  equation if  there exists a function  f(</a:t>
            </a:r>
            <a:r>
              <a:rPr lang="en-IN" sz="1600" dirty="0" err="1"/>
              <a:t>x,y</a:t>
            </a:r>
            <a:r>
              <a:rPr lang="en-IN" sz="1600" dirty="0"/>
              <a:t>) having continuous first partial derivatives in R such that </a:t>
            </a:r>
            <a:br>
              <a:rPr lang="en-IN" sz="1600" dirty="0"/>
            </a:br>
            <a:r>
              <a:rPr lang="en-IN" sz="1600" dirty="0"/>
              <a:t>d[ f(</a:t>
            </a:r>
            <a:r>
              <a:rPr lang="en-IN" sz="1600" dirty="0" err="1"/>
              <a:t>x,y</a:t>
            </a:r>
            <a:r>
              <a:rPr lang="en-IN" sz="1600" dirty="0"/>
              <a:t>) ] = M(</a:t>
            </a:r>
            <a:r>
              <a:rPr lang="en-IN" sz="1600" dirty="0" err="1"/>
              <a:t>x,y</a:t>
            </a:r>
            <a:r>
              <a:rPr lang="en-IN" sz="1600" dirty="0"/>
              <a:t>)</a:t>
            </a:r>
            <a:r>
              <a:rPr lang="en-IN" sz="1600" dirty="0" err="1"/>
              <a:t>dx</a:t>
            </a:r>
            <a:r>
              <a:rPr lang="en-IN" sz="1600" dirty="0"/>
              <a:t> + N(</a:t>
            </a:r>
            <a:r>
              <a:rPr lang="en-IN" sz="1600" dirty="0" err="1"/>
              <a:t>x,y</a:t>
            </a:r>
            <a:r>
              <a:rPr lang="en-IN" sz="1600" dirty="0"/>
              <a:t>)</a:t>
            </a:r>
            <a:r>
              <a:rPr lang="en-IN" sz="1600" dirty="0" err="1"/>
              <a:t>dy</a:t>
            </a:r>
            <a:r>
              <a:rPr lang="en-IN" sz="1600" dirty="0"/>
              <a:t>  =&gt;   </a:t>
            </a:r>
            <a:r>
              <a:rPr lang="en-IN" sz="1600" dirty="0" err="1"/>
              <a:t>dx</a:t>
            </a:r>
            <a:r>
              <a:rPr lang="en-IN" sz="1600" dirty="0"/>
              <a:t> + </a:t>
            </a:r>
            <a:r>
              <a:rPr lang="en-IN" sz="1600" dirty="0" err="1"/>
              <a:t>dy</a:t>
            </a:r>
            <a:r>
              <a:rPr lang="en-IN" sz="1600" dirty="0"/>
              <a:t> = </a:t>
            </a:r>
            <a:r>
              <a:rPr lang="en-IN" sz="1600" dirty="0" err="1"/>
              <a:t>Mdx</a:t>
            </a:r>
            <a:r>
              <a:rPr lang="en-IN" sz="1600" dirty="0"/>
              <a:t> + </a:t>
            </a:r>
            <a:r>
              <a:rPr lang="en-IN" sz="1600" dirty="0" err="1"/>
              <a:t>Ndy</a:t>
            </a:r>
            <a:r>
              <a:rPr lang="en-IN" sz="1600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1600" b="1" dirty="0"/>
              <a:t>Working Rule : </a:t>
            </a:r>
          </a:p>
          <a:p>
            <a:pPr lvl="0"/>
            <a:r>
              <a:rPr lang="en-IN" sz="1600" b="1" dirty="0"/>
              <a:t>Compare the given  equation with M </a:t>
            </a:r>
            <a:r>
              <a:rPr lang="en-IN" sz="1600" b="1" dirty="0" err="1"/>
              <a:t>dx</a:t>
            </a:r>
            <a:r>
              <a:rPr lang="en-IN" sz="1600" b="1" dirty="0"/>
              <a:t> + N </a:t>
            </a:r>
            <a:r>
              <a:rPr lang="en-IN" sz="1600" b="1" dirty="0" err="1"/>
              <a:t>dy</a:t>
            </a:r>
            <a:r>
              <a:rPr lang="en-IN" sz="1600" b="1" dirty="0"/>
              <a:t> = 0 and find out  M and N. </a:t>
            </a:r>
          </a:p>
          <a:p>
            <a:pPr lvl="0"/>
            <a:r>
              <a:rPr lang="en-IN" sz="1600" b="1" dirty="0"/>
              <a:t>Then find out        and         .</a:t>
            </a:r>
          </a:p>
          <a:p>
            <a:pPr lvl="0"/>
            <a:r>
              <a:rPr lang="en-IN" sz="1600" b="1" dirty="0"/>
              <a:t> Given equation will be exact if          =         .</a:t>
            </a:r>
          </a:p>
          <a:p>
            <a:pPr lvl="0"/>
            <a:r>
              <a:rPr lang="en-IN" sz="1600" b="1" dirty="0"/>
              <a:t>Integrate M partially with respect to x , treating y as constant. Denote this by   </a:t>
            </a:r>
            <a:r>
              <a:rPr lang="en-IN" sz="1600" b="1" dirty="0" err="1"/>
              <a:t>ʃ</a:t>
            </a:r>
            <a:r>
              <a:rPr lang="en-IN" sz="1600" b="1" baseline="30000" dirty="0" err="1"/>
              <a:t>x</a:t>
            </a:r>
            <a:r>
              <a:rPr lang="en-IN" sz="1600" b="1" dirty="0"/>
              <a:t> M </a:t>
            </a:r>
            <a:r>
              <a:rPr lang="en-IN" sz="1600" b="1" dirty="0" err="1"/>
              <a:t>dx</a:t>
            </a:r>
            <a:r>
              <a:rPr lang="en-IN" sz="1600" b="1" dirty="0"/>
              <a:t>.</a:t>
            </a:r>
          </a:p>
          <a:p>
            <a:pPr lvl="0"/>
            <a:r>
              <a:rPr lang="en-IN" sz="1600" b="1" dirty="0"/>
              <a:t>Integrate only those terms of N , which do not contain x , with respect to y .</a:t>
            </a:r>
          </a:p>
          <a:p>
            <a:r>
              <a:rPr lang="en-IN" sz="1600" b="1" dirty="0"/>
              <a:t>The general solution of the given exact  differential  equation is </a:t>
            </a:r>
          </a:p>
          <a:p>
            <a:pPr>
              <a:buNone/>
            </a:pPr>
            <a:r>
              <a:rPr lang="en-IN" sz="1600" b="1" dirty="0"/>
              <a:t>        </a:t>
            </a:r>
            <a:r>
              <a:rPr lang="en-IN" sz="1600" b="1" dirty="0" err="1"/>
              <a:t>ʃ</a:t>
            </a:r>
            <a:r>
              <a:rPr lang="en-IN" sz="1600" b="1" baseline="30000" dirty="0" err="1"/>
              <a:t>x</a:t>
            </a:r>
            <a:r>
              <a:rPr lang="en-IN" sz="1600" b="1" dirty="0"/>
              <a:t> M </a:t>
            </a:r>
            <a:r>
              <a:rPr lang="en-IN" sz="1600" b="1" dirty="0" err="1"/>
              <a:t>dx</a:t>
            </a:r>
            <a:r>
              <a:rPr lang="en-IN" sz="1600" b="1" dirty="0"/>
              <a:t> + ʃ (terms of N not  involving x )</a:t>
            </a:r>
            <a:r>
              <a:rPr lang="en-IN" sz="1600" b="1" dirty="0" err="1"/>
              <a:t>dy</a:t>
            </a:r>
            <a:r>
              <a:rPr lang="en-IN" sz="1600" b="1" dirty="0"/>
              <a:t> = 0.</a:t>
            </a:r>
          </a:p>
          <a:p>
            <a:r>
              <a:rPr lang="en-IN" sz="1600" b="1" dirty="0"/>
              <a:t>Ex :   (</a:t>
            </a:r>
            <a:r>
              <a:rPr lang="en-IN" sz="1600" b="1" dirty="0" err="1"/>
              <a:t>e</a:t>
            </a:r>
            <a:r>
              <a:rPr lang="en-IN" sz="1600" b="1" baseline="30000" dirty="0" err="1"/>
              <a:t>y</a:t>
            </a:r>
            <a:r>
              <a:rPr lang="en-IN" sz="1600" b="1" dirty="0"/>
              <a:t> + 1)</a:t>
            </a:r>
            <a:r>
              <a:rPr lang="en-IN" sz="1600" b="1" dirty="0" err="1"/>
              <a:t>cos</a:t>
            </a:r>
            <a:r>
              <a:rPr lang="en-IN" sz="1600" b="1" dirty="0"/>
              <a:t> x </a:t>
            </a:r>
            <a:r>
              <a:rPr lang="en-IN" sz="1600" b="1" dirty="0" err="1"/>
              <a:t>dx</a:t>
            </a:r>
            <a:r>
              <a:rPr lang="en-IN" sz="1600" b="1" dirty="0"/>
              <a:t> + </a:t>
            </a:r>
            <a:r>
              <a:rPr lang="en-IN" sz="1600" b="1" dirty="0" err="1"/>
              <a:t>e</a:t>
            </a:r>
            <a:r>
              <a:rPr lang="en-IN" sz="1600" b="1" baseline="30000" dirty="0" err="1"/>
              <a:t>y</a:t>
            </a:r>
            <a:r>
              <a:rPr lang="en-IN" sz="1600" b="1" dirty="0"/>
              <a:t> sin x </a:t>
            </a:r>
            <a:r>
              <a:rPr lang="en-IN" sz="1600" b="1" dirty="0" err="1"/>
              <a:t>dy</a:t>
            </a:r>
            <a:r>
              <a:rPr lang="en-IN" sz="1600" b="1" dirty="0"/>
              <a:t> = 0.</a:t>
            </a:r>
          </a:p>
          <a:p>
            <a:endParaRPr lang="en-IN" sz="16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3214686"/>
            <a:ext cx="219075" cy="409575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3214686"/>
            <a:ext cx="190500" cy="371475"/>
          </a:xfrm>
          <a:prstGeom prst="rect">
            <a:avLst/>
          </a:prstGeom>
          <a:noFill/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3500438"/>
            <a:ext cx="219075" cy="409575"/>
          </a:xfrm>
          <a:prstGeom prst="rect">
            <a:avLst/>
          </a:prstGeom>
          <a:noFill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3500438"/>
            <a:ext cx="190500" cy="371475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lvl="0" algn="l"/>
            <a:r>
              <a:rPr lang="en-IN" sz="2200" dirty="0"/>
              <a:t>Ex : Solve ( </a:t>
            </a:r>
            <a:r>
              <a:rPr lang="en-IN" sz="2200" dirty="0" err="1"/>
              <a:t>e</a:t>
            </a:r>
            <a:r>
              <a:rPr lang="en-IN" sz="2200" baseline="30000" dirty="0" err="1"/>
              <a:t>y</a:t>
            </a:r>
            <a:r>
              <a:rPr lang="en-IN" sz="2200" dirty="0"/>
              <a:t> + 1 ) </a:t>
            </a:r>
            <a:r>
              <a:rPr lang="en-IN" sz="2200" dirty="0" err="1"/>
              <a:t>cosx</a:t>
            </a:r>
            <a:r>
              <a:rPr lang="en-IN" sz="2200" dirty="0"/>
              <a:t> </a:t>
            </a:r>
            <a:r>
              <a:rPr lang="en-IN" sz="2200" dirty="0" err="1"/>
              <a:t>dx</a:t>
            </a:r>
            <a:r>
              <a:rPr lang="en-IN" sz="2200" dirty="0"/>
              <a:t> + </a:t>
            </a:r>
            <a:r>
              <a:rPr lang="en-IN" sz="2200" dirty="0" err="1"/>
              <a:t>e</a:t>
            </a:r>
            <a:r>
              <a:rPr lang="en-IN" sz="2200" baseline="30000" dirty="0" err="1"/>
              <a:t>y</a:t>
            </a:r>
            <a:r>
              <a:rPr lang="en-IN" sz="2200" dirty="0"/>
              <a:t> </a:t>
            </a:r>
            <a:r>
              <a:rPr lang="en-IN" sz="2200" dirty="0" err="1"/>
              <a:t>sinx</a:t>
            </a:r>
            <a:r>
              <a:rPr lang="en-IN" sz="2200" dirty="0"/>
              <a:t> </a:t>
            </a:r>
            <a:r>
              <a:rPr lang="en-IN" sz="2200" dirty="0" err="1"/>
              <a:t>dy</a:t>
            </a:r>
            <a:r>
              <a:rPr lang="en-IN" sz="2200" dirty="0"/>
              <a:t> = 0</a:t>
            </a:r>
            <a:br>
              <a:rPr lang="en-IN" sz="2200" dirty="0"/>
            </a:br>
            <a:endParaRPr lang="en-IN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2000" dirty="0"/>
              <a:t>Sol : Given equation is  ( </a:t>
            </a:r>
            <a:r>
              <a:rPr lang="en-IN" sz="2000" dirty="0" err="1"/>
              <a:t>e</a:t>
            </a:r>
            <a:r>
              <a:rPr lang="en-IN" sz="2000" baseline="30000" dirty="0" err="1"/>
              <a:t>y</a:t>
            </a:r>
            <a:r>
              <a:rPr lang="en-IN" sz="2000" dirty="0"/>
              <a:t> + 1 ) </a:t>
            </a:r>
            <a:r>
              <a:rPr lang="en-IN" sz="2000" dirty="0" err="1"/>
              <a:t>cosx</a:t>
            </a:r>
            <a:r>
              <a:rPr lang="en-IN" sz="2000" dirty="0"/>
              <a:t> </a:t>
            </a:r>
            <a:r>
              <a:rPr lang="en-IN" sz="2000" dirty="0" err="1"/>
              <a:t>dx</a:t>
            </a:r>
            <a:r>
              <a:rPr lang="en-IN" sz="2000" dirty="0"/>
              <a:t> + </a:t>
            </a:r>
            <a:r>
              <a:rPr lang="en-IN" sz="2000" dirty="0" err="1"/>
              <a:t>e</a:t>
            </a:r>
            <a:r>
              <a:rPr lang="en-IN" sz="2000" baseline="30000" dirty="0" err="1"/>
              <a:t>y</a:t>
            </a:r>
            <a:r>
              <a:rPr lang="en-IN" sz="2000" dirty="0"/>
              <a:t> </a:t>
            </a:r>
            <a:r>
              <a:rPr lang="en-IN" sz="2000" dirty="0" err="1"/>
              <a:t>sinx</a:t>
            </a:r>
            <a:r>
              <a:rPr lang="en-IN" sz="2000" dirty="0"/>
              <a:t> </a:t>
            </a:r>
            <a:r>
              <a:rPr lang="en-IN" sz="2000" dirty="0" err="1"/>
              <a:t>dy</a:t>
            </a:r>
            <a:r>
              <a:rPr lang="en-IN" sz="2000" dirty="0"/>
              <a:t> = 0  ...... (1)</a:t>
            </a:r>
          </a:p>
          <a:p>
            <a:pPr>
              <a:buNone/>
            </a:pPr>
            <a:r>
              <a:rPr lang="en-IN" sz="2000" dirty="0"/>
              <a:t>        Equation (1) is of the form  M </a:t>
            </a:r>
            <a:r>
              <a:rPr lang="en-IN" sz="2000" dirty="0" err="1"/>
              <a:t>dx</a:t>
            </a:r>
            <a:r>
              <a:rPr lang="en-IN" sz="2000" dirty="0"/>
              <a:t> + N </a:t>
            </a:r>
            <a:r>
              <a:rPr lang="en-IN" sz="2000" dirty="0" err="1"/>
              <a:t>dy</a:t>
            </a:r>
            <a:r>
              <a:rPr lang="en-IN" sz="2000" dirty="0"/>
              <a:t> = 0</a:t>
            </a:r>
          </a:p>
          <a:p>
            <a:pPr>
              <a:buNone/>
            </a:pPr>
            <a:r>
              <a:rPr lang="en-IN" sz="2000" dirty="0"/>
              <a:t>         where M = ( </a:t>
            </a:r>
            <a:r>
              <a:rPr lang="en-IN" sz="2000" dirty="0" err="1"/>
              <a:t>e</a:t>
            </a:r>
            <a:r>
              <a:rPr lang="en-IN" sz="2000" baseline="30000" dirty="0" err="1"/>
              <a:t>y</a:t>
            </a:r>
            <a:r>
              <a:rPr lang="en-IN" sz="2000" dirty="0"/>
              <a:t> + 1 ) </a:t>
            </a:r>
            <a:r>
              <a:rPr lang="en-IN" sz="2000" dirty="0" err="1"/>
              <a:t>cosx</a:t>
            </a:r>
            <a:r>
              <a:rPr lang="en-IN" sz="2000" dirty="0"/>
              <a:t> and N = </a:t>
            </a:r>
            <a:r>
              <a:rPr lang="en-IN" sz="2000" dirty="0" err="1"/>
              <a:t>e</a:t>
            </a:r>
            <a:r>
              <a:rPr lang="en-IN" sz="2000" baseline="30000" dirty="0" err="1"/>
              <a:t>y</a:t>
            </a:r>
            <a:r>
              <a:rPr lang="en-IN" sz="2000" dirty="0"/>
              <a:t> </a:t>
            </a:r>
            <a:r>
              <a:rPr lang="en-IN" sz="2000" dirty="0" err="1"/>
              <a:t>sinx</a:t>
            </a:r>
            <a:endParaRPr lang="en-IN" sz="2000" dirty="0"/>
          </a:p>
          <a:p>
            <a:pPr>
              <a:buNone/>
            </a:pPr>
            <a:r>
              <a:rPr lang="en-IN" sz="2000" dirty="0"/>
              <a:t>         Now                       and    </a:t>
            </a:r>
          </a:p>
          <a:p>
            <a:pPr>
              <a:buNone/>
            </a:pPr>
            <a:r>
              <a:rPr lang="en-IN" sz="2000" dirty="0"/>
              <a:t>                   </a:t>
            </a:r>
          </a:p>
          <a:p>
            <a:pPr>
              <a:buNone/>
            </a:pPr>
            <a:endParaRPr lang="en-IN" sz="2000" dirty="0"/>
          </a:p>
          <a:p>
            <a:pPr>
              <a:buNone/>
            </a:pPr>
            <a:r>
              <a:rPr lang="en-IN" sz="2000" dirty="0"/>
              <a:t>                  </a:t>
            </a:r>
            <a:r>
              <a:rPr lang="en-IN" sz="2000" dirty="0" err="1"/>
              <a:t>equn</a:t>
            </a:r>
            <a:r>
              <a:rPr lang="en-IN" sz="2000" dirty="0"/>
              <a:t>. (1) is an exact equation .</a:t>
            </a:r>
          </a:p>
          <a:p>
            <a:pPr>
              <a:buNone/>
            </a:pPr>
            <a:endParaRPr lang="en-IN" sz="2000" dirty="0"/>
          </a:p>
          <a:p>
            <a:pPr>
              <a:buNone/>
            </a:pPr>
            <a:r>
              <a:rPr lang="en-IN" sz="2000" dirty="0"/>
              <a:t>So i)                                    </a:t>
            </a:r>
            <a:r>
              <a:rPr lang="en-IN" sz="2000" dirty="0" err="1"/>
              <a:t>dx</a:t>
            </a:r>
            <a:r>
              <a:rPr lang="en-IN" sz="2000" dirty="0"/>
              <a:t> = ( </a:t>
            </a:r>
            <a:r>
              <a:rPr lang="en-IN" sz="2000" dirty="0" err="1"/>
              <a:t>e</a:t>
            </a:r>
            <a:r>
              <a:rPr lang="en-IN" sz="2000" baseline="30000" dirty="0" err="1"/>
              <a:t>y</a:t>
            </a:r>
            <a:r>
              <a:rPr lang="en-IN" sz="2000" dirty="0"/>
              <a:t> + 1 ) </a:t>
            </a:r>
            <a:r>
              <a:rPr lang="en-IN" sz="2000" dirty="0" err="1"/>
              <a:t>sinx</a:t>
            </a:r>
            <a:r>
              <a:rPr lang="en-IN" sz="2000" dirty="0"/>
              <a:t>   ( here integrating M </a:t>
            </a:r>
            <a:r>
              <a:rPr lang="en-IN" sz="2000" dirty="0" err="1"/>
              <a:t>w.r.t</a:t>
            </a:r>
            <a:r>
              <a:rPr lang="en-IN" sz="2000" dirty="0"/>
              <a:t> x , treating y as constant )</a:t>
            </a:r>
          </a:p>
          <a:p>
            <a:pPr>
              <a:buNone/>
            </a:pPr>
            <a:r>
              <a:rPr lang="en-IN" sz="2000" dirty="0"/>
              <a:t>    ii)                                              =           = 0</a:t>
            </a:r>
          </a:p>
          <a:p>
            <a:pPr>
              <a:buNone/>
            </a:pPr>
            <a:r>
              <a:rPr lang="en-IN" sz="2000" dirty="0"/>
              <a:t>                             Therefore the general solution of given equation is </a:t>
            </a:r>
          </a:p>
          <a:p>
            <a:pPr>
              <a:buNone/>
            </a:pPr>
            <a:r>
              <a:rPr lang="en-IN" sz="2000" dirty="0"/>
              <a:t>                                                                                   = C</a:t>
            </a:r>
          </a:p>
          <a:p>
            <a:pPr>
              <a:buNone/>
            </a:pPr>
            <a:r>
              <a:rPr lang="en-IN" sz="2000" dirty="0"/>
              <a:t>                              ( </a:t>
            </a:r>
            <a:r>
              <a:rPr lang="en-IN" sz="2000" dirty="0" err="1"/>
              <a:t>e</a:t>
            </a:r>
            <a:r>
              <a:rPr lang="en-IN" sz="2000" baseline="30000" dirty="0" err="1"/>
              <a:t>y</a:t>
            </a:r>
            <a:r>
              <a:rPr lang="en-IN" sz="2000" dirty="0"/>
              <a:t> + 1 ) </a:t>
            </a:r>
            <a:r>
              <a:rPr lang="en-IN" sz="2000" dirty="0" err="1"/>
              <a:t>sinx</a:t>
            </a:r>
            <a:r>
              <a:rPr lang="en-IN" sz="2000" dirty="0"/>
              <a:t>   = C</a:t>
            </a:r>
          </a:p>
          <a:p>
            <a:endParaRPr lang="en-IN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2000240"/>
            <a:ext cx="1308321" cy="35719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2000240"/>
            <a:ext cx="1333500" cy="371475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2428868"/>
            <a:ext cx="1143008" cy="409575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3786190"/>
            <a:ext cx="1800225" cy="381000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4500570"/>
            <a:ext cx="2447925" cy="381000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4500570"/>
            <a:ext cx="438150" cy="381000"/>
          </a:xfrm>
          <a:prstGeom prst="rect">
            <a:avLst/>
          </a:prstGeom>
          <a:noFill/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5214950"/>
            <a:ext cx="3114675" cy="381000"/>
          </a:xfrm>
          <a:prstGeom prst="rect">
            <a:avLst/>
          </a:prstGeom>
          <a:noFill/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5715016"/>
            <a:ext cx="133350" cy="20955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br>
              <a:rPr lang="en-IN" sz="1800" b="1" dirty="0"/>
            </a:br>
            <a:br>
              <a:rPr lang="en-IN" sz="1800" b="1" dirty="0"/>
            </a:br>
            <a:br>
              <a:rPr lang="en-IN" sz="1800" b="1" dirty="0"/>
            </a:br>
            <a:r>
              <a:rPr lang="en-IN" sz="1800" b="1" dirty="0"/>
              <a:t>Equations Reducible to Exact Form :</a:t>
            </a:r>
            <a:br>
              <a:rPr lang="en-IN" sz="1800" dirty="0"/>
            </a:br>
            <a:r>
              <a:rPr lang="en-IN" sz="1800" b="1" dirty="0"/>
              <a:t>Integrating Factors :</a:t>
            </a:r>
            <a:br>
              <a:rPr lang="en-IN" sz="1800" dirty="0"/>
            </a:br>
            <a:r>
              <a:rPr lang="en-IN" sz="1800" dirty="0"/>
              <a:t>Let M(</a:t>
            </a:r>
            <a:r>
              <a:rPr lang="en-IN" sz="1800" dirty="0" err="1"/>
              <a:t>x,y</a:t>
            </a:r>
            <a:r>
              <a:rPr lang="en-IN" sz="1800" dirty="0"/>
              <a:t>)</a:t>
            </a:r>
            <a:r>
              <a:rPr lang="en-IN" sz="1800" dirty="0" err="1"/>
              <a:t>dx</a:t>
            </a:r>
            <a:r>
              <a:rPr lang="en-IN" sz="1800" dirty="0"/>
              <a:t> + N(</a:t>
            </a:r>
            <a:r>
              <a:rPr lang="en-IN" sz="1800" dirty="0" err="1"/>
              <a:t>x,y</a:t>
            </a:r>
            <a:r>
              <a:rPr lang="en-IN" sz="1800" dirty="0"/>
              <a:t>)</a:t>
            </a:r>
            <a:r>
              <a:rPr lang="en-IN" sz="1800" dirty="0" err="1"/>
              <a:t>dy</a:t>
            </a:r>
            <a:r>
              <a:rPr lang="en-IN" sz="1800" dirty="0"/>
              <a:t> = 0 be not exact differential equation . If M </a:t>
            </a:r>
            <a:r>
              <a:rPr lang="en-IN" sz="1800" dirty="0" err="1"/>
              <a:t>dx</a:t>
            </a:r>
            <a:r>
              <a:rPr lang="en-IN" sz="1800" dirty="0"/>
              <a:t> + N </a:t>
            </a:r>
            <a:r>
              <a:rPr lang="en-IN" sz="1800" dirty="0" err="1"/>
              <a:t>dy</a:t>
            </a:r>
            <a:r>
              <a:rPr lang="en-IN" sz="1800" dirty="0"/>
              <a:t> = 0 can be made exact by multiplying it with a </a:t>
            </a:r>
            <a:r>
              <a:rPr lang="en-IN" sz="1800" dirty="0" err="1"/>
              <a:t>sutitable</a:t>
            </a:r>
            <a:r>
              <a:rPr lang="en-IN" sz="1800" dirty="0"/>
              <a:t> function μ(</a:t>
            </a:r>
            <a:r>
              <a:rPr lang="en-IN" sz="1800" dirty="0" err="1"/>
              <a:t>x,y</a:t>
            </a:r>
            <a:r>
              <a:rPr lang="en-IN" sz="1800" dirty="0"/>
              <a:t>)ǂ 0 then μ(</a:t>
            </a:r>
            <a:r>
              <a:rPr lang="en-IN" sz="1800" dirty="0" err="1"/>
              <a:t>x,y</a:t>
            </a:r>
            <a:r>
              <a:rPr lang="en-IN" sz="1800" dirty="0"/>
              <a:t>) is called an integrating factor of  M(</a:t>
            </a:r>
            <a:r>
              <a:rPr lang="en-IN" sz="1800" dirty="0" err="1"/>
              <a:t>x,y</a:t>
            </a:r>
            <a:r>
              <a:rPr lang="en-IN" sz="1800" dirty="0"/>
              <a:t>)</a:t>
            </a:r>
            <a:r>
              <a:rPr lang="en-IN" sz="1800" dirty="0" err="1"/>
              <a:t>dx</a:t>
            </a:r>
            <a:r>
              <a:rPr lang="en-IN" sz="1800" dirty="0"/>
              <a:t> + N(</a:t>
            </a:r>
            <a:r>
              <a:rPr lang="en-IN" sz="1800" dirty="0" err="1"/>
              <a:t>x,y</a:t>
            </a:r>
            <a:r>
              <a:rPr lang="en-IN" sz="1800" dirty="0"/>
              <a:t>)</a:t>
            </a:r>
            <a:r>
              <a:rPr lang="en-IN" sz="1800" dirty="0" err="1"/>
              <a:t>dy</a:t>
            </a:r>
            <a:r>
              <a:rPr lang="en-IN" sz="1800" dirty="0"/>
              <a:t> = 0 .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1600" b="1" dirty="0"/>
              <a:t>                 Method :</a:t>
            </a:r>
            <a:endParaRPr lang="en-IN" sz="1600" dirty="0"/>
          </a:p>
          <a:p>
            <a:pPr>
              <a:buNone/>
            </a:pPr>
            <a:r>
              <a:rPr lang="en-IN" sz="1600" dirty="0"/>
              <a:t>                      M(</a:t>
            </a:r>
            <a:r>
              <a:rPr lang="en-IN" sz="1600" dirty="0" err="1"/>
              <a:t>x,y</a:t>
            </a:r>
            <a:r>
              <a:rPr lang="en-IN" sz="1600" dirty="0"/>
              <a:t>)</a:t>
            </a:r>
            <a:r>
              <a:rPr lang="en-IN" sz="1600" dirty="0" err="1"/>
              <a:t>dx</a:t>
            </a:r>
            <a:r>
              <a:rPr lang="en-IN" sz="1600" dirty="0"/>
              <a:t> + N(</a:t>
            </a:r>
            <a:r>
              <a:rPr lang="en-IN" sz="1600" dirty="0" err="1"/>
              <a:t>x,y</a:t>
            </a:r>
            <a:r>
              <a:rPr lang="en-IN" sz="1600" dirty="0"/>
              <a:t>)</a:t>
            </a:r>
            <a:r>
              <a:rPr lang="en-IN" sz="1600" dirty="0" err="1"/>
              <a:t>dy</a:t>
            </a:r>
            <a:r>
              <a:rPr lang="en-IN" sz="1600" dirty="0"/>
              <a:t> = 0 is </a:t>
            </a:r>
            <a:r>
              <a:rPr lang="en-IN" sz="1600" b="1" dirty="0"/>
              <a:t>a homogeneous differential equation</a:t>
            </a:r>
            <a:r>
              <a:rPr lang="en-IN" sz="1600" dirty="0"/>
              <a:t> and </a:t>
            </a:r>
            <a:r>
              <a:rPr lang="en-IN" sz="1600" b="1" dirty="0" err="1"/>
              <a:t>Mx</a:t>
            </a:r>
            <a:r>
              <a:rPr lang="en-IN" sz="1600" b="1" dirty="0"/>
              <a:t> + </a:t>
            </a:r>
            <a:r>
              <a:rPr lang="en-IN" sz="1600" b="1" dirty="0" err="1"/>
              <a:t>Ny</a:t>
            </a:r>
            <a:r>
              <a:rPr lang="en-IN" sz="1600" b="1" dirty="0"/>
              <a:t> ǂ 0</a:t>
            </a:r>
            <a:r>
              <a:rPr lang="en-IN" sz="1600" dirty="0"/>
              <a:t> </a:t>
            </a:r>
          </a:p>
          <a:p>
            <a:pPr>
              <a:buNone/>
            </a:pPr>
            <a:endParaRPr lang="en-IN" sz="1600" dirty="0"/>
          </a:p>
          <a:p>
            <a:pPr>
              <a:buNone/>
            </a:pPr>
            <a:r>
              <a:rPr lang="en-IN" sz="1600" dirty="0"/>
              <a:t>then                  is an integrating factor of M </a:t>
            </a:r>
            <a:r>
              <a:rPr lang="en-IN" sz="1600" dirty="0" err="1"/>
              <a:t>dx</a:t>
            </a:r>
            <a:r>
              <a:rPr lang="en-IN" sz="1600" dirty="0"/>
              <a:t> + N </a:t>
            </a:r>
            <a:r>
              <a:rPr lang="en-IN" sz="1600" dirty="0" err="1"/>
              <a:t>dy</a:t>
            </a:r>
            <a:r>
              <a:rPr lang="en-IN" sz="1600" dirty="0"/>
              <a:t> = 0.</a:t>
            </a:r>
          </a:p>
          <a:p>
            <a:pPr>
              <a:buNone/>
            </a:pPr>
            <a:endParaRPr lang="en-IN" sz="1600" dirty="0"/>
          </a:p>
          <a:p>
            <a:pPr>
              <a:buNone/>
            </a:pPr>
            <a:r>
              <a:rPr lang="en-IN" sz="1600" b="1" dirty="0"/>
              <a:t>Working Rule :</a:t>
            </a:r>
            <a:endParaRPr lang="en-IN" sz="1600" dirty="0"/>
          </a:p>
          <a:p>
            <a:r>
              <a:rPr lang="en-IN" sz="1600" dirty="0"/>
              <a:t> General equation  M </a:t>
            </a:r>
            <a:r>
              <a:rPr lang="en-IN" sz="1600" dirty="0" err="1"/>
              <a:t>dx</a:t>
            </a:r>
            <a:r>
              <a:rPr lang="en-IN" sz="1600" dirty="0"/>
              <a:t> + N </a:t>
            </a:r>
            <a:r>
              <a:rPr lang="en-IN" sz="1600" dirty="0" err="1"/>
              <a:t>dy</a:t>
            </a:r>
            <a:r>
              <a:rPr lang="en-IN" sz="1600" dirty="0"/>
              <a:t> = 0......... (1).</a:t>
            </a:r>
          </a:p>
          <a:p>
            <a:pPr lvl="0"/>
            <a:r>
              <a:rPr lang="en-IN" sz="1600" dirty="0"/>
              <a:t>Observe        ǂ       . So equation (1) is not exact.</a:t>
            </a:r>
          </a:p>
          <a:p>
            <a:pPr lvl="0"/>
            <a:r>
              <a:rPr lang="en-IN" sz="1600" dirty="0"/>
              <a:t>Observe M and N </a:t>
            </a:r>
            <a:r>
              <a:rPr lang="en-IN" sz="1600" dirty="0">
                <a:latin typeface="+mj-lt"/>
              </a:rPr>
              <a:t>are</a:t>
            </a:r>
            <a:r>
              <a:rPr lang="en-IN" sz="1600" dirty="0"/>
              <a:t> homogeneous functions of same order.</a:t>
            </a:r>
          </a:p>
          <a:p>
            <a:pPr lvl="0"/>
            <a:r>
              <a:rPr lang="en-IN" sz="1600" dirty="0"/>
              <a:t>Find </a:t>
            </a:r>
            <a:r>
              <a:rPr lang="en-IN" sz="1600" dirty="0" err="1"/>
              <a:t>Mx</a:t>
            </a:r>
            <a:r>
              <a:rPr lang="en-IN" sz="1600" dirty="0"/>
              <a:t> + </a:t>
            </a:r>
            <a:r>
              <a:rPr lang="en-IN" sz="1600" dirty="0" err="1"/>
              <a:t>Ny</a:t>
            </a:r>
            <a:r>
              <a:rPr lang="en-IN" sz="1600" dirty="0"/>
              <a:t> and observe it ǂ0 . Then                 is an I.F of (1).</a:t>
            </a:r>
          </a:p>
          <a:p>
            <a:pPr lvl="0"/>
            <a:r>
              <a:rPr lang="en-IN" sz="1600" dirty="0"/>
              <a:t>Multiply (1) with I.F to transform it into an exact of (1), M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dx</a:t>
            </a:r>
            <a:r>
              <a:rPr lang="en-IN" sz="1600" dirty="0"/>
              <a:t> + N</a:t>
            </a:r>
            <a:r>
              <a:rPr lang="en-IN" sz="1600" baseline="-25000" dirty="0"/>
              <a:t>1</a:t>
            </a:r>
            <a:r>
              <a:rPr lang="en-IN" sz="1600" dirty="0"/>
              <a:t> </a:t>
            </a:r>
            <a:r>
              <a:rPr lang="en-IN" sz="1600" dirty="0" err="1"/>
              <a:t>dy</a:t>
            </a:r>
            <a:r>
              <a:rPr lang="en-IN" sz="1600" dirty="0"/>
              <a:t> = 0 .........(2)</a:t>
            </a:r>
          </a:p>
          <a:p>
            <a:pPr lvl="0"/>
            <a:r>
              <a:rPr lang="en-IN" sz="1600" dirty="0"/>
              <a:t>Solve (2) to get the general solution of (1).</a:t>
            </a:r>
          </a:p>
          <a:p>
            <a:r>
              <a:rPr lang="en-IN" sz="1600" dirty="0"/>
              <a:t>Ex :   x</a:t>
            </a:r>
            <a:r>
              <a:rPr lang="en-IN" sz="1600" baseline="30000" dirty="0"/>
              <a:t>2</a:t>
            </a:r>
            <a:r>
              <a:rPr lang="en-IN" sz="1600" dirty="0"/>
              <a:t>y </a:t>
            </a:r>
            <a:r>
              <a:rPr lang="en-IN" sz="1600" dirty="0" err="1"/>
              <a:t>dx</a:t>
            </a:r>
            <a:r>
              <a:rPr lang="en-IN" sz="1600" dirty="0"/>
              <a:t> - (x</a:t>
            </a:r>
            <a:r>
              <a:rPr lang="en-IN" sz="1600" baseline="30000" dirty="0"/>
              <a:t>3</a:t>
            </a:r>
            <a:r>
              <a:rPr lang="en-IN" sz="1600" dirty="0"/>
              <a:t>+y</a:t>
            </a:r>
            <a:r>
              <a:rPr lang="en-IN" sz="1600" baseline="30000" dirty="0"/>
              <a:t>3</a:t>
            </a:r>
            <a:r>
              <a:rPr lang="en-IN" sz="1600" dirty="0"/>
              <a:t>)</a:t>
            </a:r>
            <a:r>
              <a:rPr lang="en-IN" sz="1600" dirty="0" err="1"/>
              <a:t>dy</a:t>
            </a:r>
            <a:r>
              <a:rPr lang="en-IN" sz="1600" dirty="0"/>
              <a:t> = 0.</a:t>
            </a:r>
          </a:p>
          <a:p>
            <a:endParaRPr lang="en-IN" sz="1600" dirty="0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2143116"/>
            <a:ext cx="619125" cy="400050"/>
          </a:xfrm>
          <a:prstGeom prst="rect">
            <a:avLst/>
          </a:prstGeom>
          <a:noFill/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3000372"/>
            <a:ext cx="619125" cy="400050"/>
          </a:xfrm>
          <a:prstGeom prst="rect">
            <a:avLst/>
          </a:prstGeom>
          <a:noFill/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4214818"/>
            <a:ext cx="219075" cy="409575"/>
          </a:xfrm>
          <a:prstGeom prst="rect">
            <a:avLst/>
          </a:prstGeom>
          <a:noFill/>
        </p:spPr>
      </p:pic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4214818"/>
            <a:ext cx="200025" cy="371475"/>
          </a:xfrm>
          <a:prstGeom prst="rect">
            <a:avLst/>
          </a:prstGeom>
          <a:noFill/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4786322"/>
            <a:ext cx="619125" cy="40005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lvl="0" algn="l"/>
            <a:br>
              <a:rPr lang="en-IN" sz="2000" dirty="0"/>
            </a:br>
            <a:r>
              <a:rPr lang="en-IN" sz="2000" dirty="0"/>
              <a:t>Ex : Solve x </a:t>
            </a:r>
            <a:r>
              <a:rPr lang="en-IN" sz="2000" dirty="0" err="1"/>
              <a:t>dy</a:t>
            </a:r>
            <a:r>
              <a:rPr lang="en-IN" sz="2000" dirty="0"/>
              <a:t> – y </a:t>
            </a:r>
            <a:r>
              <a:rPr lang="en-IN" sz="2000" dirty="0" err="1"/>
              <a:t>dx</a:t>
            </a:r>
            <a:r>
              <a:rPr lang="en-IN" sz="2000" dirty="0"/>
              <a:t> = xy</a:t>
            </a:r>
            <a:r>
              <a:rPr lang="en-IN" sz="2000" baseline="30000" dirty="0"/>
              <a:t>2</a:t>
            </a:r>
            <a:r>
              <a:rPr lang="en-IN" sz="2000" dirty="0"/>
              <a:t> </a:t>
            </a:r>
            <a:r>
              <a:rPr lang="en-IN" sz="2000" dirty="0" err="1"/>
              <a:t>dx</a:t>
            </a:r>
            <a:r>
              <a:rPr lang="en-IN" sz="2000" dirty="0"/>
              <a:t> </a:t>
            </a:r>
            <a:br>
              <a:rPr lang="en-IN" sz="2000" dirty="0"/>
            </a:br>
            <a:endParaRPr lang="en-IN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2000" dirty="0"/>
              <a:t>Sol : Given equation is x </a:t>
            </a:r>
            <a:r>
              <a:rPr lang="en-IN" sz="2000" dirty="0" err="1"/>
              <a:t>dy</a:t>
            </a:r>
            <a:r>
              <a:rPr lang="en-IN" sz="2000" dirty="0"/>
              <a:t> – y </a:t>
            </a:r>
            <a:r>
              <a:rPr lang="en-IN" sz="2000" dirty="0" err="1"/>
              <a:t>dx</a:t>
            </a:r>
            <a:r>
              <a:rPr lang="en-IN" sz="2000" dirty="0"/>
              <a:t> = xy</a:t>
            </a:r>
            <a:r>
              <a:rPr lang="en-IN" sz="2000" baseline="30000" dirty="0"/>
              <a:t>2</a:t>
            </a:r>
            <a:r>
              <a:rPr lang="en-IN" sz="2000" dirty="0"/>
              <a:t> </a:t>
            </a:r>
            <a:r>
              <a:rPr lang="en-IN" sz="2000" dirty="0" err="1"/>
              <a:t>dx</a:t>
            </a:r>
            <a:r>
              <a:rPr lang="en-IN" sz="2000" dirty="0"/>
              <a:t>  ...... (1)</a:t>
            </a:r>
          </a:p>
          <a:p>
            <a:pPr>
              <a:buNone/>
            </a:pPr>
            <a:r>
              <a:rPr lang="en-IN" sz="2000" dirty="0"/>
              <a:t>         Dividing (1) by y</a:t>
            </a:r>
            <a:r>
              <a:rPr lang="en-IN" sz="2000" baseline="30000" dirty="0"/>
              <a:t>2</a:t>
            </a:r>
            <a:r>
              <a:rPr lang="en-IN" sz="2000" dirty="0"/>
              <a:t> we get  </a:t>
            </a:r>
          </a:p>
          <a:p>
            <a:pPr>
              <a:buNone/>
            </a:pPr>
            <a:r>
              <a:rPr lang="en-IN" sz="2000" dirty="0"/>
              <a:t>                </a:t>
            </a:r>
          </a:p>
          <a:p>
            <a:pPr>
              <a:buNone/>
            </a:pPr>
            <a:r>
              <a:rPr lang="en-IN" sz="2000" dirty="0"/>
              <a:t> </a:t>
            </a:r>
          </a:p>
          <a:p>
            <a:pPr>
              <a:buNone/>
            </a:pPr>
            <a:endParaRPr lang="en-IN" sz="2000" dirty="0"/>
          </a:p>
          <a:p>
            <a:pPr>
              <a:buNone/>
            </a:pPr>
            <a:r>
              <a:rPr lang="en-IN" sz="2000" dirty="0"/>
              <a:t>          </a:t>
            </a:r>
          </a:p>
          <a:p>
            <a:pPr>
              <a:buNone/>
            </a:pPr>
            <a:r>
              <a:rPr lang="en-IN" sz="2000" dirty="0"/>
              <a:t>         Integrating on both sides we get  </a:t>
            </a:r>
          </a:p>
          <a:p>
            <a:pPr>
              <a:buNone/>
            </a:pPr>
            <a:endParaRPr lang="en-IN" sz="2000" dirty="0"/>
          </a:p>
          <a:p>
            <a:pPr>
              <a:buNone/>
            </a:pPr>
            <a:endParaRPr lang="en-IN" sz="2000" dirty="0"/>
          </a:p>
          <a:p>
            <a:pPr>
              <a:buNone/>
            </a:pPr>
            <a:r>
              <a:rPr lang="en-IN" sz="2000" dirty="0"/>
              <a:t>       The general solution of the given equation is  </a:t>
            </a:r>
          </a:p>
          <a:p>
            <a:pPr>
              <a:buNone/>
            </a:pPr>
            <a:endParaRPr lang="en-IN" sz="2000" dirty="0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1357298"/>
            <a:ext cx="1247775" cy="571504"/>
          </a:xfrm>
          <a:prstGeom prst="rect">
            <a:avLst/>
          </a:prstGeom>
          <a:noFill/>
        </p:spPr>
      </p:pic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1857364"/>
            <a:ext cx="1809750" cy="571504"/>
          </a:xfrm>
          <a:prstGeom prst="rect">
            <a:avLst/>
          </a:prstGeom>
          <a:noFill/>
        </p:spPr>
      </p:pic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2571744"/>
            <a:ext cx="1643074" cy="571504"/>
          </a:xfrm>
          <a:prstGeom prst="rect">
            <a:avLst/>
          </a:prstGeom>
          <a:noFill/>
        </p:spPr>
      </p:pic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4199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3571876"/>
            <a:ext cx="1323975" cy="571504"/>
          </a:xfrm>
          <a:prstGeom prst="rect">
            <a:avLst/>
          </a:prstGeom>
          <a:noFill/>
        </p:spPr>
      </p:pic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4199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4643446"/>
            <a:ext cx="1143008" cy="571504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571504"/>
          </a:xfrm>
        </p:spPr>
        <p:txBody>
          <a:bodyPr>
            <a:normAutofit fontScale="90000"/>
          </a:bodyPr>
          <a:lstStyle/>
          <a:p>
            <a:pPr lvl="0" algn="l"/>
            <a:r>
              <a:rPr lang="en-IN" sz="2000" dirty="0"/>
              <a:t>Ex : Solve x</a:t>
            </a:r>
            <a:r>
              <a:rPr lang="en-IN" sz="2000" baseline="30000" dirty="0"/>
              <a:t>2</a:t>
            </a:r>
            <a:r>
              <a:rPr lang="en-IN" sz="2000" dirty="0"/>
              <a:t>y </a:t>
            </a:r>
            <a:r>
              <a:rPr lang="en-IN" sz="2000" dirty="0" err="1"/>
              <a:t>dx</a:t>
            </a:r>
            <a:r>
              <a:rPr lang="en-IN" sz="2000" dirty="0"/>
              <a:t> – ( x</a:t>
            </a:r>
            <a:r>
              <a:rPr lang="en-IN" sz="2000" baseline="30000" dirty="0"/>
              <a:t>3</a:t>
            </a:r>
            <a:r>
              <a:rPr lang="en-IN" sz="2000" dirty="0"/>
              <a:t> + y</a:t>
            </a:r>
            <a:r>
              <a:rPr lang="en-IN" sz="2000" baseline="30000" dirty="0"/>
              <a:t>3</a:t>
            </a:r>
            <a:r>
              <a:rPr lang="en-IN" sz="2000" dirty="0"/>
              <a:t> ) </a:t>
            </a:r>
            <a:r>
              <a:rPr lang="en-IN" sz="2000" dirty="0" err="1"/>
              <a:t>dy</a:t>
            </a:r>
            <a:r>
              <a:rPr lang="en-IN" sz="2000" dirty="0"/>
              <a:t> = 0</a:t>
            </a:r>
            <a:br>
              <a:rPr lang="en-IN" sz="2000" dirty="0"/>
            </a:br>
            <a:endParaRPr lang="en-IN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714356"/>
            <a:ext cx="8501122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2000" dirty="0"/>
              <a:t>Sol : Given equation is x</a:t>
            </a:r>
            <a:r>
              <a:rPr lang="en-IN" sz="2000" baseline="30000" dirty="0"/>
              <a:t>2</a:t>
            </a:r>
            <a:r>
              <a:rPr lang="en-IN" sz="2000" dirty="0"/>
              <a:t>y </a:t>
            </a:r>
            <a:r>
              <a:rPr lang="en-IN" sz="2000" dirty="0" err="1"/>
              <a:t>dx</a:t>
            </a:r>
            <a:r>
              <a:rPr lang="en-IN" sz="2000" dirty="0"/>
              <a:t> – ( x</a:t>
            </a:r>
            <a:r>
              <a:rPr lang="en-IN" sz="2000" baseline="30000" dirty="0"/>
              <a:t>3</a:t>
            </a:r>
            <a:r>
              <a:rPr lang="en-IN" sz="2000" dirty="0"/>
              <a:t> + y</a:t>
            </a:r>
            <a:r>
              <a:rPr lang="en-IN" sz="2000" baseline="30000" dirty="0"/>
              <a:t>3</a:t>
            </a:r>
            <a:r>
              <a:rPr lang="en-IN" sz="2000" dirty="0"/>
              <a:t> ) </a:t>
            </a:r>
            <a:r>
              <a:rPr lang="en-IN" sz="2000" dirty="0" err="1"/>
              <a:t>dy</a:t>
            </a:r>
            <a:r>
              <a:rPr lang="en-IN" sz="2000" dirty="0"/>
              <a:t> = 0 .... (1)</a:t>
            </a:r>
          </a:p>
          <a:p>
            <a:pPr>
              <a:buNone/>
            </a:pPr>
            <a:r>
              <a:rPr lang="en-IN" sz="2000" dirty="0"/>
              <a:t>Equation (1) is of the form  M </a:t>
            </a:r>
            <a:r>
              <a:rPr lang="en-IN" sz="2000" dirty="0" err="1"/>
              <a:t>dx</a:t>
            </a:r>
            <a:r>
              <a:rPr lang="en-IN" sz="2000" dirty="0"/>
              <a:t> + N </a:t>
            </a:r>
            <a:r>
              <a:rPr lang="en-IN" sz="2000" dirty="0" err="1"/>
              <a:t>dy</a:t>
            </a:r>
            <a:r>
              <a:rPr lang="en-IN" sz="2000" dirty="0"/>
              <a:t> = 0 where M =  x</a:t>
            </a:r>
            <a:r>
              <a:rPr lang="en-IN" sz="2000" baseline="30000" dirty="0"/>
              <a:t>2</a:t>
            </a:r>
            <a:r>
              <a:rPr lang="en-IN" sz="2000" dirty="0"/>
              <a:t>y   and  N = – ( x</a:t>
            </a:r>
            <a:r>
              <a:rPr lang="en-IN" sz="2000" baseline="30000" dirty="0"/>
              <a:t>3</a:t>
            </a:r>
            <a:r>
              <a:rPr lang="en-IN" sz="2000" dirty="0"/>
              <a:t> + y</a:t>
            </a:r>
            <a:r>
              <a:rPr lang="en-IN" sz="2000" baseline="30000" dirty="0"/>
              <a:t>3</a:t>
            </a:r>
            <a:r>
              <a:rPr lang="en-IN" sz="2000" dirty="0"/>
              <a:t> )</a:t>
            </a:r>
          </a:p>
          <a:p>
            <a:pPr>
              <a:buNone/>
            </a:pPr>
            <a:r>
              <a:rPr lang="en-IN" sz="2000" dirty="0"/>
              <a:t>Now   </a:t>
            </a:r>
          </a:p>
          <a:p>
            <a:pPr>
              <a:buNone/>
            </a:pPr>
            <a:r>
              <a:rPr lang="en-IN" sz="2000" dirty="0"/>
              <a:t>Therefore                          equation (1) is not exact equation .</a:t>
            </a:r>
          </a:p>
          <a:p>
            <a:pPr>
              <a:buNone/>
            </a:pPr>
            <a:r>
              <a:rPr lang="en-IN" sz="2000" dirty="0"/>
              <a:t>           But (1) is homogeneous equation in x and y .</a:t>
            </a:r>
          </a:p>
          <a:p>
            <a:pPr>
              <a:buNone/>
            </a:pPr>
            <a:r>
              <a:rPr lang="en-IN" sz="2000" dirty="0"/>
              <a:t>Now  </a:t>
            </a:r>
            <a:r>
              <a:rPr lang="en-IN" sz="2000" dirty="0" err="1"/>
              <a:t>Mx</a:t>
            </a:r>
            <a:r>
              <a:rPr lang="en-IN" sz="2000" dirty="0"/>
              <a:t> + </a:t>
            </a:r>
            <a:r>
              <a:rPr lang="en-IN" sz="2000" dirty="0" err="1"/>
              <a:t>Ny</a:t>
            </a:r>
            <a:r>
              <a:rPr lang="en-IN" sz="2000" dirty="0"/>
              <a:t> = x</a:t>
            </a:r>
            <a:r>
              <a:rPr lang="en-IN" sz="2000" baseline="30000" dirty="0"/>
              <a:t>3</a:t>
            </a:r>
            <a:r>
              <a:rPr lang="en-IN" sz="2000" dirty="0"/>
              <a:t>y - x</a:t>
            </a:r>
            <a:r>
              <a:rPr lang="en-IN" sz="2000" baseline="30000" dirty="0"/>
              <a:t>3</a:t>
            </a:r>
            <a:r>
              <a:rPr lang="en-IN" sz="2000" dirty="0"/>
              <a:t>y – y</a:t>
            </a:r>
            <a:r>
              <a:rPr lang="en-IN" sz="2000" baseline="30000" dirty="0"/>
              <a:t>4</a:t>
            </a:r>
            <a:r>
              <a:rPr lang="en-IN" sz="2000" dirty="0"/>
              <a:t>  = - y</a:t>
            </a:r>
            <a:r>
              <a:rPr lang="en-IN" sz="2000" baseline="30000" dirty="0"/>
              <a:t>4</a:t>
            </a:r>
            <a:r>
              <a:rPr lang="en-IN" sz="2000" dirty="0"/>
              <a:t>     0</a:t>
            </a:r>
          </a:p>
          <a:p>
            <a:pPr>
              <a:buNone/>
            </a:pPr>
            <a:r>
              <a:rPr lang="en-IN" sz="2000" dirty="0"/>
              <a:t>Therefore I.F = integrating Factor = </a:t>
            </a:r>
          </a:p>
          <a:p>
            <a:pPr>
              <a:buNone/>
            </a:pPr>
            <a:r>
              <a:rPr lang="en-IN" sz="2000" dirty="0"/>
              <a:t>Multiplying (1) by I.F                                     ...............(2)</a:t>
            </a:r>
          </a:p>
          <a:p>
            <a:pPr>
              <a:buNone/>
            </a:pPr>
            <a:r>
              <a:rPr lang="en-IN" sz="2000" dirty="0" err="1"/>
              <a:t>Equn</a:t>
            </a:r>
            <a:r>
              <a:rPr lang="en-IN" sz="2000" dirty="0"/>
              <a:t>.(2) is in the form M</a:t>
            </a:r>
            <a:r>
              <a:rPr lang="en-IN" sz="2000" baseline="-25000" dirty="0"/>
              <a:t>1</a:t>
            </a:r>
            <a:r>
              <a:rPr lang="en-IN" sz="2000" dirty="0"/>
              <a:t> </a:t>
            </a:r>
            <a:r>
              <a:rPr lang="en-IN" sz="2000" dirty="0" err="1"/>
              <a:t>dx</a:t>
            </a:r>
            <a:r>
              <a:rPr lang="en-IN" sz="2000" dirty="0"/>
              <a:t> + N</a:t>
            </a:r>
            <a:r>
              <a:rPr lang="en-IN" sz="2000" baseline="-25000" dirty="0"/>
              <a:t>1</a:t>
            </a:r>
            <a:r>
              <a:rPr lang="en-IN" sz="2000" dirty="0"/>
              <a:t> </a:t>
            </a:r>
            <a:r>
              <a:rPr lang="en-IN" sz="2000" dirty="0" err="1"/>
              <a:t>dy</a:t>
            </a:r>
            <a:r>
              <a:rPr lang="en-IN" sz="2000" dirty="0"/>
              <a:t> = 0 where M</a:t>
            </a:r>
            <a:r>
              <a:rPr lang="en-IN" sz="2000" baseline="-25000" dirty="0"/>
              <a:t>1</a:t>
            </a:r>
            <a:r>
              <a:rPr lang="en-IN" sz="2000" dirty="0"/>
              <a:t> =         and  N</a:t>
            </a:r>
            <a:r>
              <a:rPr lang="en-IN" sz="2000" baseline="-25000" dirty="0"/>
              <a:t>1</a:t>
            </a:r>
            <a:r>
              <a:rPr lang="en-IN" sz="2000" dirty="0"/>
              <a:t> =  </a:t>
            </a:r>
          </a:p>
          <a:p>
            <a:pPr>
              <a:buNone/>
            </a:pPr>
            <a:r>
              <a:rPr lang="en-IN" sz="2000" dirty="0"/>
              <a:t>Since                           .  So (2) is an exact equation .</a:t>
            </a:r>
          </a:p>
          <a:p>
            <a:pPr lvl="0">
              <a:buNone/>
            </a:pPr>
            <a:r>
              <a:rPr lang="en-IN" sz="2000" dirty="0"/>
              <a:t>i) Integrating M</a:t>
            </a:r>
            <a:r>
              <a:rPr lang="en-IN" sz="2000" baseline="-25000" dirty="0"/>
              <a:t>1</a:t>
            </a:r>
            <a:r>
              <a:rPr lang="en-IN" sz="2000" dirty="0"/>
              <a:t> </a:t>
            </a:r>
            <a:r>
              <a:rPr lang="en-IN" sz="2000" dirty="0" err="1"/>
              <a:t>w.r.t</a:t>
            </a:r>
            <a:r>
              <a:rPr lang="en-IN" sz="2000" dirty="0"/>
              <a:t>. x , treating y as </a:t>
            </a:r>
            <a:r>
              <a:rPr lang="en-IN" sz="2000" dirty="0" err="1"/>
              <a:t>constent</a:t>
            </a:r>
            <a:endParaRPr lang="en-IN" sz="2000" dirty="0"/>
          </a:p>
          <a:p>
            <a:pPr lvl="0">
              <a:buNone/>
            </a:pPr>
            <a:r>
              <a:rPr lang="en-IN" sz="2000" dirty="0"/>
              <a:t>      =&gt; ʃ M</a:t>
            </a:r>
            <a:r>
              <a:rPr lang="en-IN" sz="2000" baseline="-25000" dirty="0"/>
              <a:t>1</a:t>
            </a:r>
            <a:r>
              <a:rPr lang="en-IN" sz="2000" dirty="0"/>
              <a:t> </a:t>
            </a:r>
            <a:r>
              <a:rPr lang="en-IN" sz="2000" dirty="0" err="1"/>
              <a:t>dx</a:t>
            </a:r>
            <a:r>
              <a:rPr lang="en-IN" sz="2000" dirty="0"/>
              <a:t> = ʃ       </a:t>
            </a:r>
            <a:r>
              <a:rPr lang="en-IN" sz="2000" dirty="0" err="1"/>
              <a:t>dx</a:t>
            </a:r>
            <a:r>
              <a:rPr lang="en-IN" sz="2000" dirty="0"/>
              <a:t> =    </a:t>
            </a:r>
          </a:p>
          <a:p>
            <a:pPr lvl="0">
              <a:buNone/>
            </a:pPr>
            <a:r>
              <a:rPr lang="en-IN" sz="2000" dirty="0"/>
              <a:t>ii) ʃ( terms of N</a:t>
            </a:r>
            <a:r>
              <a:rPr lang="en-IN" sz="2000" baseline="-25000" dirty="0"/>
              <a:t>1</a:t>
            </a:r>
            <a:r>
              <a:rPr lang="en-IN" sz="2000" dirty="0"/>
              <a:t> not containing x ) </a:t>
            </a:r>
            <a:r>
              <a:rPr lang="en-IN" sz="2000" dirty="0" err="1"/>
              <a:t>dy</a:t>
            </a:r>
            <a:r>
              <a:rPr lang="en-IN" sz="2000" dirty="0"/>
              <a:t> = ʃ   </a:t>
            </a:r>
            <a:r>
              <a:rPr lang="en-IN" sz="2000" dirty="0" err="1"/>
              <a:t>dy</a:t>
            </a:r>
            <a:r>
              <a:rPr lang="en-IN" sz="2000" dirty="0"/>
              <a:t> = log y </a:t>
            </a:r>
          </a:p>
          <a:p>
            <a:pPr>
              <a:buNone/>
            </a:pPr>
            <a:r>
              <a:rPr lang="en-IN" sz="2000" dirty="0"/>
              <a:t>The general solution of the given equation is </a:t>
            </a:r>
          </a:p>
          <a:p>
            <a:pPr>
              <a:buNone/>
            </a:pPr>
            <a:r>
              <a:rPr lang="en-IN" sz="2000" dirty="0"/>
              <a:t> ʃ M</a:t>
            </a:r>
            <a:r>
              <a:rPr lang="en-IN" sz="2000" baseline="-25000" dirty="0"/>
              <a:t>1</a:t>
            </a:r>
            <a:r>
              <a:rPr lang="en-IN" sz="2000" dirty="0"/>
              <a:t> </a:t>
            </a:r>
            <a:r>
              <a:rPr lang="en-IN" sz="2000" dirty="0" err="1"/>
              <a:t>dx</a:t>
            </a:r>
            <a:r>
              <a:rPr lang="en-IN" sz="2000" dirty="0"/>
              <a:t> + ʃ( terms of N</a:t>
            </a:r>
            <a:r>
              <a:rPr lang="en-IN" sz="2000" baseline="-25000" dirty="0"/>
              <a:t>1</a:t>
            </a:r>
            <a:r>
              <a:rPr lang="en-IN" sz="2000" dirty="0"/>
              <a:t> not containing x ) </a:t>
            </a:r>
            <a:r>
              <a:rPr lang="en-IN" sz="2000" dirty="0" err="1"/>
              <a:t>dy</a:t>
            </a:r>
            <a:r>
              <a:rPr lang="en-IN" sz="2000" dirty="0"/>
              <a:t> = c =&gt;        + log y = c</a:t>
            </a:r>
          </a:p>
          <a:p>
            <a:pPr lvl="0">
              <a:buNone/>
            </a:pPr>
            <a:endParaRPr lang="en-IN" sz="2000" dirty="0"/>
          </a:p>
          <a:p>
            <a:pPr lvl="0">
              <a:buNone/>
            </a:pPr>
            <a:endParaRPr lang="en-IN" sz="2000" dirty="0"/>
          </a:p>
          <a:p>
            <a:pPr>
              <a:buNone/>
            </a:pPr>
            <a:endParaRPr lang="en-IN" sz="2000" dirty="0"/>
          </a:p>
          <a:p>
            <a:pPr>
              <a:buNone/>
            </a:pPr>
            <a:endParaRPr lang="en-IN" sz="2000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1428736"/>
            <a:ext cx="1952625" cy="409575"/>
          </a:xfrm>
          <a:prstGeom prst="rect">
            <a:avLst/>
          </a:prstGeom>
          <a:noFill/>
        </p:spPr>
      </p:pic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1857364"/>
            <a:ext cx="714375" cy="409575"/>
          </a:xfrm>
          <a:prstGeom prst="rect">
            <a:avLst/>
          </a:prstGeom>
          <a:noFill/>
        </p:spPr>
      </p:pic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1857364"/>
            <a:ext cx="204788" cy="321810"/>
          </a:xfrm>
          <a:prstGeom prst="rect">
            <a:avLst/>
          </a:prstGeom>
          <a:noFill/>
        </p:spPr>
      </p:pic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2643182"/>
            <a:ext cx="155865" cy="285752"/>
          </a:xfrm>
          <a:prstGeom prst="rect">
            <a:avLst/>
          </a:prstGeom>
          <a:noFill/>
        </p:spPr>
      </p:pic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2928934"/>
            <a:ext cx="1133475" cy="400050"/>
          </a:xfrm>
          <a:prstGeom prst="rect">
            <a:avLst/>
          </a:prstGeom>
          <a:noFill/>
        </p:spPr>
      </p:pic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6635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286124"/>
            <a:ext cx="1847850" cy="438150"/>
          </a:xfrm>
          <a:prstGeom prst="rect">
            <a:avLst/>
          </a:prstGeom>
          <a:noFill/>
        </p:spPr>
      </p:pic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6637" name="Picture 1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3643314"/>
            <a:ext cx="276225" cy="419100"/>
          </a:xfrm>
          <a:prstGeom prst="rect">
            <a:avLst/>
          </a:prstGeom>
          <a:noFill/>
        </p:spPr>
      </p:pic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6639" name="Picture 1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3643314"/>
            <a:ext cx="638175" cy="438150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4000504"/>
            <a:ext cx="1238250" cy="419100"/>
          </a:xfrm>
          <a:prstGeom prst="rect">
            <a:avLst/>
          </a:prstGeom>
          <a:noFill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4786322"/>
            <a:ext cx="276225" cy="419100"/>
          </a:xfrm>
          <a:prstGeom prst="rect">
            <a:avLst/>
          </a:prstGeom>
          <a:noFill/>
        </p:spPr>
      </p:pic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4714884"/>
            <a:ext cx="276225" cy="419100"/>
          </a:xfrm>
          <a:prstGeom prst="rect">
            <a:avLst/>
          </a:prstGeom>
          <a:noFill/>
        </p:spPr>
      </p:pic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5143512"/>
            <a:ext cx="85725" cy="400050"/>
          </a:xfrm>
          <a:prstGeom prst="rect">
            <a:avLst/>
          </a:prstGeom>
          <a:noFill/>
        </p:spPr>
      </p:pic>
      <p:pic>
        <p:nvPicPr>
          <p:cNvPr id="30" name="Picture 7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5857892"/>
            <a:ext cx="276225" cy="4191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572</TotalTime>
  <Words>6506</Words>
  <Application>Microsoft Office PowerPoint</Application>
  <PresentationFormat>On-screen Show (4:3)</PresentationFormat>
  <Paragraphs>424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Algerian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Exact Differential Equations :        Let M(x,y)dx + N(x,y)dy = 0 be a first order and first degree differential equation where M,N are real valued functions defined for some real  valued functions  defined  for some real x , y on some rectangle R:│x-x0│≤ a,│y-y0│≤b .Then the equation M dx + N dy = 0 is said to be an exact  differential  equation if  there exists a function  f(x,y) having continuous first partial derivatives in R such that  d[ f(x,y) ] = M(x,y)dx + N(x,y)dy  =&gt;   dx + dy = Mdx + Ndy.</vt:lpstr>
      <vt:lpstr>Ex : Solve ( ey + 1 ) cosx dx + ey sinx dy = 0 </vt:lpstr>
      <vt:lpstr>   Equations Reducible to Exact Form : Integrating Factors : Let M(x,y)dx + N(x,y)dy = 0 be not exact differential equation . If M dx + N dy = 0 can be made exact by multiplying it with a sutitable function μ(x,y)ǂ 0 then μ(x,y) is called an integrating factor of  M(x,y)dx + N(x,y)dy = 0 . </vt:lpstr>
      <vt:lpstr> Ex : Solve x dy – y dx = xy2 dx  </vt:lpstr>
      <vt:lpstr>Ex : Solve x2y dx – ( x3 + y3 ) dy = 0 </vt:lpstr>
      <vt:lpstr>                 Method :                    If the equation M(x,y)dx + N(x,y)dy = 0 is of the form y f(x,y)dx + x g(x,y) dy = 0 and Mx - Ny ǂ 0 then                           is an integrating factor of M dx + N dy = 0.</vt:lpstr>
      <vt:lpstr>Ex :   y(1+xy)dx + x(1-xy)dy = 0. </vt:lpstr>
      <vt:lpstr>      </vt:lpstr>
      <vt:lpstr>Ex : Solve  ( x2 + y2 + 2x ) dx + 2y dy = 0 </vt:lpstr>
      <vt:lpstr>                                                      Method :                         If there exists a continuous single variable function f(x) such that = g(y) or K (real numbers), then eʃ g(y) dy  or eʃk dy is an integrating of M dx + N dy = 0. </vt:lpstr>
      <vt:lpstr>Ex :  Solve (xy3+y)dx+2(x2y2+x+y4)dy = 0. </vt:lpstr>
      <vt:lpstr>  Linear Differential Equations of First Order in y :            An equation of the form         + P y = Q where P and Q are constants or functions of x defined over an interval I alone is called a linear differential equation of first order in y.  If Q=0 for all x in I , then the corresponding equation        + P y = 0 is called a homogeneous linear equation of first order. If Q ǂ 0 for all x in I , then        + Py = Q is called a non-homogeneous linear equation of first order.   </vt:lpstr>
      <vt:lpstr>Ex : Solve</vt:lpstr>
      <vt:lpstr> Linear Differential Equations of First Order in x :          An equation of the form        + P x = Q where P and Q are constants or functions of y defined   over an interval I alone is called a linear differential equation of first order in x. </vt:lpstr>
      <vt:lpstr>PowerPoint Presentation</vt:lpstr>
      <vt:lpstr>Orthogonal Trajectories of a family of curve :         If a curve C cuts every member of a given family of curves T at a right angle , then the curve C is called an Orthogonal trajectory of the family T. </vt:lpstr>
      <vt:lpstr>Polar co-ordinates working rule :  </vt:lpstr>
      <vt:lpstr>   Differential equation of first order but not of first degree :    </vt:lpstr>
      <vt:lpstr> Equations Solvable for P : </vt:lpstr>
      <vt:lpstr>  Equations Solvable for X : </vt:lpstr>
      <vt:lpstr>Equations Solvable for Y :</vt:lpstr>
      <vt:lpstr>Clairaut’s Equation: </vt:lpstr>
      <vt:lpstr>Equations Reducible to Clairaut’s form : </vt:lpstr>
      <vt:lpstr>  Linear Differential Equations with Constant Coefficients :              An equation of the form        + P1            +........+Pny = Q where P1,P2,....... Pn are real constants and Q is a real constant or a continuous functions of x defind on an interval I , is called a linear equation of order n with constant (real) coefficients. </vt:lpstr>
      <vt:lpstr> General Solution of f(D)y = Q :                   If y = yp is a particular solution of f(D)y = Q containing no real constants and y = yc is the general solution of f(D)y = 0 , then y = yc + yp is called the general solution of f(D)y = Q.                Also the part yc of the general solution is called the Complementary function ( C.F ) of f(D)y = Q  and  the part yp of the general solution is called the Particular integral ( P.I ) of f(D)y = Q. </vt:lpstr>
      <vt:lpstr>Case : 1    The A.E  of f(D)y = 0 is f(m) = 0 .    Let m1 , m2 , m3 , ...... mn  be n real and distinct roots. Therefore the general solution of f(D)y = 0 is                        y = c1em1x + c2 em2x +........+ cnemnx where c1,c2,....cn are any real constants. </vt:lpstr>
      <vt:lpstr>  Inverse Operator : The operator D-1 is called the inverse of the differential operator D . If Q is any function of x defined on an interval I and α is a constant , then particular value of  Q is equal to   eαx ʃ Qe-αx dx.  i.e                Q = eαx ʃ Qe-αx dx. </vt:lpstr>
      <vt:lpstr> Case : 2 If Q = eax where e is a real number :  </vt:lpstr>
      <vt:lpstr>Case : 3 If Q = sin bx or cos bx where b is real constant : </vt:lpstr>
      <vt:lpstr> Case : 4  If Q = xk where k is a positive integer : </vt:lpstr>
      <vt:lpstr>   Case : 5  If Q = eax V where a is real number and V is a function of x : </vt:lpstr>
      <vt:lpstr> Case : 6   If Q = X V where V is a function of x : </vt:lpstr>
      <vt:lpstr> Method of variation of Parameters : </vt:lpstr>
      <vt:lpstr> Cauchy-Euler Equations : </vt:lpstr>
      <vt:lpstr> Legender’s Equations 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Exact Differential Equations :        Let M(x,y)dx + N(x,y)dy = 0 be a first order and first degree differential equation where M,N are real valued functions defined for some real  valued functions  defined  for some real x , y on some rectangle R:│x-x0│≤ a,│y-y0│≤b .Then the equation M dx + N dy = 0 is said to be an exact  differential  equation if  there exists a function  f(x,y) having continuous first partial derivatives in R such that  d[ f(x,y) ] = M(x,y)dx + N(x,y)dy  =&gt;   dx + dy = Mdx + Ndy.</dc:title>
  <dc:creator>MATHAMATICS</dc:creator>
  <cp:lastModifiedBy>Syam Prasad Reddy</cp:lastModifiedBy>
  <cp:revision>169</cp:revision>
  <dcterms:created xsi:type="dcterms:W3CDTF">2018-11-17T09:11:30Z</dcterms:created>
  <dcterms:modified xsi:type="dcterms:W3CDTF">2025-07-02T12:12:08Z</dcterms:modified>
</cp:coreProperties>
</file>